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6858000" cy="9906000" type="A4"/>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96" d="100"/>
          <a:sy n="196" d="100"/>
        </p:scale>
        <p:origin x="564"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 KHALILAH ISHAK" userId="2d822cdddac96923" providerId="LiveId" clId="{BECCE9F6-A6AD-404E-8011-1E9F4FCDABEF}"/>
    <pc:docChg chg="modSld">
      <pc:chgData name="NUR KHALILAH ISHAK" userId="2d822cdddac96923" providerId="LiveId" clId="{BECCE9F6-A6AD-404E-8011-1E9F4FCDABEF}" dt="2026-06-25T03:58:01.144" v="271" actId="20577"/>
      <pc:docMkLst>
        <pc:docMk/>
      </pc:docMkLst>
      <pc:sldChg chg="modSp mod">
        <pc:chgData name="NUR KHALILAH ISHAK" userId="2d822cdddac96923" providerId="LiveId" clId="{BECCE9F6-A6AD-404E-8011-1E9F4FCDABEF}" dt="2026-06-25T03:58:01.144" v="271" actId="20577"/>
        <pc:sldMkLst>
          <pc:docMk/>
          <pc:sldMk cId="17743843" sldId="256"/>
        </pc:sldMkLst>
        <pc:graphicFrameChg chg="modGraphic">
          <ac:chgData name="NUR KHALILAH ISHAK" userId="2d822cdddac96923" providerId="LiveId" clId="{BECCE9F6-A6AD-404E-8011-1E9F4FCDABEF}" dt="2026-06-25T03:44:46.087" v="240" actId="20577"/>
          <ac:graphicFrameMkLst>
            <pc:docMk/>
            <pc:sldMk cId="17743843" sldId="256"/>
            <ac:graphicFrameMk id="9" creationId="{B1A39960-735C-165B-91AA-924D99394731}"/>
          </ac:graphicFrameMkLst>
        </pc:graphicFrameChg>
        <pc:graphicFrameChg chg="modGraphic">
          <ac:chgData name="NUR KHALILAH ISHAK" userId="2d822cdddac96923" providerId="LiveId" clId="{BECCE9F6-A6AD-404E-8011-1E9F4FCDABEF}" dt="2026-06-25T03:58:01.144" v="271" actId="20577"/>
          <ac:graphicFrameMkLst>
            <pc:docMk/>
            <pc:sldMk cId="17743843" sldId="256"/>
            <ac:graphicFrameMk id="10" creationId="{0F2EF881-1B0C-0D0F-E1C6-FF86F819600F}"/>
          </ac:graphicFrameMkLst>
        </pc:graphicFrameChg>
      </pc:sldChg>
      <pc:sldChg chg="modSp mod">
        <pc:chgData name="NUR KHALILAH ISHAK" userId="2d822cdddac96923" providerId="LiveId" clId="{BECCE9F6-A6AD-404E-8011-1E9F4FCDABEF}" dt="2026-06-25T03:49:23.631" v="263" actId="20577"/>
        <pc:sldMkLst>
          <pc:docMk/>
          <pc:sldMk cId="2444274511" sldId="257"/>
        </pc:sldMkLst>
        <pc:spChg chg="mod">
          <ac:chgData name="NUR KHALILAH ISHAK" userId="2d822cdddac96923" providerId="LiveId" clId="{BECCE9F6-A6AD-404E-8011-1E9F4FCDABEF}" dt="2026-06-25T03:49:23.631" v="263" actId="20577"/>
          <ac:spMkLst>
            <pc:docMk/>
            <pc:sldMk cId="2444274511" sldId="257"/>
            <ac:spMk id="17" creationId="{8C35F8AD-C22B-8435-52ED-0B5A3C197F04}"/>
          </ac:spMkLst>
        </pc:spChg>
        <pc:graphicFrameChg chg="modGraphic">
          <ac:chgData name="NUR KHALILAH ISHAK" userId="2d822cdddac96923" providerId="LiveId" clId="{BECCE9F6-A6AD-404E-8011-1E9F4FCDABEF}" dt="2026-06-25T03:48:42.718" v="256" actId="20577"/>
          <ac:graphicFrameMkLst>
            <pc:docMk/>
            <pc:sldMk cId="2444274511" sldId="257"/>
            <ac:graphicFrameMk id="10" creationId="{0F2EF881-1B0C-0D0F-E1C6-FF86F819600F}"/>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298B279-617A-4FA6-B83D-5626A0259BB8}" type="datetimeFigureOut">
              <a:rPr lang="en-MY" smtClean="0"/>
              <a:t>26/6/2026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740384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98B279-617A-4FA6-B83D-5626A0259BB8}" type="datetimeFigureOut">
              <a:rPr lang="en-MY" smtClean="0"/>
              <a:t>26/6/2026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1955990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98B279-617A-4FA6-B83D-5626A0259BB8}" type="datetimeFigureOut">
              <a:rPr lang="en-MY" smtClean="0"/>
              <a:t>26/6/2026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334982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98B279-617A-4FA6-B83D-5626A0259BB8}" type="datetimeFigureOut">
              <a:rPr lang="en-MY" smtClean="0"/>
              <a:t>26/6/2026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122478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98B279-617A-4FA6-B83D-5626A0259BB8}" type="datetimeFigureOut">
              <a:rPr lang="en-MY" smtClean="0"/>
              <a:t>26/6/2026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191968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298B279-617A-4FA6-B83D-5626A0259BB8}" type="datetimeFigureOut">
              <a:rPr lang="en-MY" smtClean="0"/>
              <a:t>26/6/2026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3663771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298B279-617A-4FA6-B83D-5626A0259BB8}" type="datetimeFigureOut">
              <a:rPr lang="en-MY" smtClean="0"/>
              <a:t>26/6/2026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46082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98B279-617A-4FA6-B83D-5626A0259BB8}" type="datetimeFigureOut">
              <a:rPr lang="en-MY" smtClean="0"/>
              <a:t>26/6/2026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886009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98B279-617A-4FA6-B83D-5626A0259BB8}" type="datetimeFigureOut">
              <a:rPr lang="en-MY" smtClean="0"/>
              <a:t>26/6/2026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2324504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298B279-617A-4FA6-B83D-5626A0259BB8}" type="datetimeFigureOut">
              <a:rPr lang="en-MY" smtClean="0"/>
              <a:t>26/6/2026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201130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298B279-617A-4FA6-B83D-5626A0259BB8}" type="datetimeFigureOut">
              <a:rPr lang="en-MY" smtClean="0"/>
              <a:t>26/6/2026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F9D668D-5072-4D55-B105-3CF0A87ABBD3}" type="slidenum">
              <a:rPr lang="en-MY" smtClean="0"/>
              <a:t>‹#›</a:t>
            </a:fld>
            <a:endParaRPr lang="en-MY"/>
          </a:p>
        </p:txBody>
      </p:sp>
    </p:spTree>
    <p:extLst>
      <p:ext uri="{BB962C8B-B14F-4D97-AF65-F5344CB8AC3E}">
        <p14:creationId xmlns:p14="http://schemas.microsoft.com/office/powerpoint/2010/main" val="3127596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298B279-617A-4FA6-B83D-5626A0259BB8}" type="datetimeFigureOut">
              <a:rPr lang="en-MY" smtClean="0"/>
              <a:t>26/6/2026</a:t>
            </a:fld>
            <a:endParaRPr lang="en-MY"/>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F9D668D-5072-4D55-B105-3CF0A87ABBD3}" type="slidenum">
              <a:rPr lang="en-MY" smtClean="0"/>
              <a:t>‹#›</a:t>
            </a:fld>
            <a:endParaRPr lang="en-MY"/>
          </a:p>
        </p:txBody>
      </p:sp>
    </p:spTree>
    <p:extLst>
      <p:ext uri="{BB962C8B-B14F-4D97-AF65-F5344CB8AC3E}">
        <p14:creationId xmlns:p14="http://schemas.microsoft.com/office/powerpoint/2010/main" val="286402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orful text on a black background&#10;&#10;Description automatically generated">
            <a:extLst>
              <a:ext uri="{FF2B5EF4-FFF2-40B4-BE49-F238E27FC236}">
                <a16:creationId xmlns:a16="http://schemas.microsoft.com/office/drawing/2014/main" id="{B9B2D3AC-F7C9-D12A-ADF2-FC79EF5BF5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2858" y="-116114"/>
            <a:ext cx="1059542" cy="1059542"/>
          </a:xfrm>
          <a:prstGeom prst="rect">
            <a:avLst/>
          </a:prstGeom>
        </p:spPr>
      </p:pic>
      <p:sp>
        <p:nvSpPr>
          <p:cNvPr id="8" name="Rectangle 7">
            <a:extLst>
              <a:ext uri="{FF2B5EF4-FFF2-40B4-BE49-F238E27FC236}">
                <a16:creationId xmlns:a16="http://schemas.microsoft.com/office/drawing/2014/main" id="{59688042-D4B5-8C49-4DF8-323BD12818E8}"/>
              </a:ext>
            </a:extLst>
          </p:cNvPr>
          <p:cNvSpPr/>
          <p:nvPr/>
        </p:nvSpPr>
        <p:spPr>
          <a:xfrm>
            <a:off x="0" y="36693"/>
            <a:ext cx="5357236" cy="400110"/>
          </a:xfrm>
          <a:prstGeom prst="rect">
            <a:avLst/>
          </a:prstGeom>
          <a:noFill/>
        </p:spPr>
        <p:txBody>
          <a:bodyPr wrap="none" lIns="91440" tIns="45720" rIns="91440" bIns="45720">
            <a:spAutoFit/>
          </a:bodyPr>
          <a:lstStyle/>
          <a:p>
            <a:pPr algn="ctr"/>
            <a:r>
              <a:rPr lang="en-US" sz="2000" b="0" cap="none" spc="0">
                <a:ln w="0"/>
                <a:solidFill>
                  <a:schemeClr val="tx1"/>
                </a:solidFill>
                <a:effectLst>
                  <a:outerShdw blurRad="38100" dist="19050" dir="2700000" algn="tl" rotWithShape="0">
                    <a:schemeClr val="dk1">
                      <a:alpha val="40000"/>
                    </a:schemeClr>
                  </a:outerShdw>
                </a:effectLst>
              </a:rPr>
              <a:t>1</a:t>
            </a:r>
            <a:r>
              <a:rPr lang="en-US" sz="2000" b="0" cap="none" spc="0" baseline="30000">
                <a:ln w="0"/>
                <a:solidFill>
                  <a:schemeClr val="tx1"/>
                </a:solidFill>
                <a:effectLst>
                  <a:outerShdw blurRad="38100" dist="19050" dir="2700000" algn="tl" rotWithShape="0">
                    <a:schemeClr val="dk1">
                      <a:alpha val="40000"/>
                    </a:schemeClr>
                  </a:outerShdw>
                </a:effectLst>
              </a:rPr>
              <a:t>ST</a:t>
            </a:r>
            <a:r>
              <a:rPr lang="en-US" sz="2000" b="0" cap="none" spc="0">
                <a:ln w="0"/>
                <a:solidFill>
                  <a:schemeClr val="tx1"/>
                </a:solidFill>
                <a:effectLst>
                  <a:outerShdw blurRad="38100" dist="19050" dir="2700000" algn="tl" rotWithShape="0">
                    <a:schemeClr val="dk1">
                      <a:alpha val="40000"/>
                    </a:schemeClr>
                  </a:outerShdw>
                </a:effectLst>
              </a:rPr>
              <a:t> QUARTER PROGRESS REPORT 2026 (JAN-MAR)</a:t>
            </a:r>
          </a:p>
        </p:txBody>
      </p:sp>
      <p:graphicFrame>
        <p:nvGraphicFramePr>
          <p:cNvPr id="9" name="Table 8">
            <a:extLst>
              <a:ext uri="{FF2B5EF4-FFF2-40B4-BE49-F238E27FC236}">
                <a16:creationId xmlns:a16="http://schemas.microsoft.com/office/drawing/2014/main" id="{B1A39960-735C-165B-91AA-924D99394731}"/>
              </a:ext>
            </a:extLst>
          </p:cNvPr>
          <p:cNvGraphicFramePr>
            <a:graphicFrameLocks noGrp="1"/>
          </p:cNvGraphicFramePr>
          <p:nvPr>
            <p:extLst>
              <p:ext uri="{D42A27DB-BD31-4B8C-83A1-F6EECF244321}">
                <p14:modId xmlns:p14="http://schemas.microsoft.com/office/powerpoint/2010/main" val="957089729"/>
              </p:ext>
            </p:extLst>
          </p:nvPr>
        </p:nvGraphicFramePr>
        <p:xfrm>
          <a:off x="0" y="735263"/>
          <a:ext cx="6858000" cy="764465"/>
        </p:xfrm>
        <a:graphic>
          <a:graphicData uri="http://schemas.openxmlformats.org/drawingml/2006/table">
            <a:tbl>
              <a:tblPr firstRow="1" bandRow="1">
                <a:tableStyleId>{5940675A-B579-460E-94D1-54222C63F5DA}</a:tableStyleId>
              </a:tblPr>
              <a:tblGrid>
                <a:gridCol w="1553029">
                  <a:extLst>
                    <a:ext uri="{9D8B030D-6E8A-4147-A177-3AD203B41FA5}">
                      <a16:colId xmlns:a16="http://schemas.microsoft.com/office/drawing/2014/main" val="761558709"/>
                    </a:ext>
                  </a:extLst>
                </a:gridCol>
                <a:gridCol w="5304971">
                  <a:extLst>
                    <a:ext uri="{9D8B030D-6E8A-4147-A177-3AD203B41FA5}">
                      <a16:colId xmlns:a16="http://schemas.microsoft.com/office/drawing/2014/main" val="1335967083"/>
                    </a:ext>
                  </a:extLst>
                </a:gridCol>
              </a:tblGrid>
              <a:tr h="276785">
                <a:tc>
                  <a:txBody>
                    <a:bodyPr/>
                    <a:lstStyle/>
                    <a:p>
                      <a:r>
                        <a:rPr lang="en-MY" sz="1000" i="1"/>
                        <a:t>CHILD</a:t>
                      </a:r>
                    </a:p>
                  </a:txBody>
                  <a:tcPr/>
                </a:tc>
                <a:tc>
                  <a:txBody>
                    <a:bodyPr/>
                    <a:lstStyle/>
                    <a:p>
                      <a:pPr lvl="0">
                        <a:buNone/>
                      </a:pPr>
                      <a:r>
                        <a:rPr lang="en-MY" sz="1000" i="1" dirty="0"/>
                        <a:t> </a:t>
                      </a:r>
                      <a:r>
                        <a:rPr lang="en-MY" sz="1100" b="0" i="0" kern="1200" dirty="0">
                          <a:solidFill>
                            <a:schemeClr val="tx1"/>
                          </a:solidFill>
                          <a:effectLst/>
                          <a:latin typeface="+mn-lt"/>
                          <a:ea typeface="+mn-ea"/>
                          <a:cs typeface="+mn-cs"/>
                        </a:rPr>
                        <a:t>NUR AFIYAH HUMAIRA BINTI MOHD FARHAN</a:t>
                      </a:r>
                      <a:endParaRPr lang="en-MY" sz="1000" i="1" dirty="0"/>
                    </a:p>
                  </a:txBody>
                  <a:tcPr/>
                </a:tc>
                <a:extLst>
                  <a:ext uri="{0D108BD9-81ED-4DB2-BD59-A6C34878D82A}">
                    <a16:rowId xmlns:a16="http://schemas.microsoft.com/office/drawing/2014/main" val="1978635543"/>
                  </a:ext>
                </a:extLst>
              </a:tr>
              <a:tr h="215679">
                <a:tc>
                  <a:txBody>
                    <a:bodyPr/>
                    <a:lstStyle/>
                    <a:p>
                      <a:r>
                        <a:rPr lang="en-MY" sz="1000" i="1"/>
                        <a:t>LEVEL / PROGRAM</a:t>
                      </a:r>
                    </a:p>
                  </a:txBody>
                  <a:tcPr/>
                </a:tc>
                <a:tc>
                  <a:txBody>
                    <a:bodyPr/>
                    <a:lstStyle/>
                    <a:p>
                      <a:r>
                        <a:rPr lang="en-MY" sz="1000" i="1" dirty="0"/>
                        <a:t>6 Years old /  ZAMRUD</a:t>
                      </a:r>
                    </a:p>
                  </a:txBody>
                  <a:tcPr/>
                </a:tc>
                <a:extLst>
                  <a:ext uri="{0D108BD9-81ED-4DB2-BD59-A6C34878D82A}">
                    <a16:rowId xmlns:a16="http://schemas.microsoft.com/office/drawing/2014/main" val="4095647138"/>
                  </a:ext>
                </a:extLst>
              </a:tr>
              <a:tr h="215679">
                <a:tc>
                  <a:txBody>
                    <a:bodyPr/>
                    <a:lstStyle/>
                    <a:p>
                      <a:r>
                        <a:rPr lang="en-MY" sz="1000" i="1"/>
                        <a:t>CENTRE </a:t>
                      </a:r>
                    </a:p>
                  </a:txBody>
                  <a:tcPr/>
                </a:tc>
                <a:tc>
                  <a:txBody>
                    <a:bodyPr/>
                    <a:lstStyle/>
                    <a:p>
                      <a:r>
                        <a:rPr lang="en-US" sz="1000" i="1" dirty="0"/>
                        <a:t>CIC GLOMAC, CYBERJAYA</a:t>
                      </a:r>
                    </a:p>
                  </a:txBody>
                  <a:tcPr/>
                </a:tc>
                <a:extLst>
                  <a:ext uri="{0D108BD9-81ED-4DB2-BD59-A6C34878D82A}">
                    <a16:rowId xmlns:a16="http://schemas.microsoft.com/office/drawing/2014/main" val="3148831123"/>
                  </a:ext>
                </a:extLst>
              </a:tr>
            </a:tbl>
          </a:graphicData>
        </a:graphic>
      </p:graphicFrame>
      <p:graphicFrame>
        <p:nvGraphicFramePr>
          <p:cNvPr id="10" name="Table 9">
            <a:extLst>
              <a:ext uri="{FF2B5EF4-FFF2-40B4-BE49-F238E27FC236}">
                <a16:creationId xmlns:a16="http://schemas.microsoft.com/office/drawing/2014/main" id="{0F2EF881-1B0C-0D0F-E1C6-FF86F819600F}"/>
              </a:ext>
            </a:extLst>
          </p:cNvPr>
          <p:cNvGraphicFramePr>
            <a:graphicFrameLocks noGrp="1"/>
          </p:cNvGraphicFramePr>
          <p:nvPr>
            <p:extLst>
              <p:ext uri="{D42A27DB-BD31-4B8C-83A1-F6EECF244321}">
                <p14:modId xmlns:p14="http://schemas.microsoft.com/office/powerpoint/2010/main" val="1071710531"/>
              </p:ext>
            </p:extLst>
          </p:nvPr>
        </p:nvGraphicFramePr>
        <p:xfrm>
          <a:off x="0" y="1779557"/>
          <a:ext cx="6858000" cy="7478004"/>
        </p:xfrm>
        <a:graphic>
          <a:graphicData uri="http://schemas.openxmlformats.org/drawingml/2006/table">
            <a:tbl>
              <a:tblPr firstRow="1" bandRow="1">
                <a:tableStyleId>{5940675A-B579-460E-94D1-54222C63F5DA}</a:tableStyleId>
              </a:tblPr>
              <a:tblGrid>
                <a:gridCol w="990600">
                  <a:extLst>
                    <a:ext uri="{9D8B030D-6E8A-4147-A177-3AD203B41FA5}">
                      <a16:colId xmlns:a16="http://schemas.microsoft.com/office/drawing/2014/main" val="4007881736"/>
                    </a:ext>
                  </a:extLst>
                </a:gridCol>
                <a:gridCol w="3416300">
                  <a:extLst>
                    <a:ext uri="{9D8B030D-6E8A-4147-A177-3AD203B41FA5}">
                      <a16:colId xmlns:a16="http://schemas.microsoft.com/office/drawing/2014/main" val="1745020662"/>
                    </a:ext>
                  </a:extLst>
                </a:gridCol>
                <a:gridCol w="730250">
                  <a:extLst>
                    <a:ext uri="{9D8B030D-6E8A-4147-A177-3AD203B41FA5}">
                      <a16:colId xmlns:a16="http://schemas.microsoft.com/office/drawing/2014/main" val="706194349"/>
                    </a:ext>
                  </a:extLst>
                </a:gridCol>
                <a:gridCol w="749300">
                  <a:extLst>
                    <a:ext uri="{9D8B030D-6E8A-4147-A177-3AD203B41FA5}">
                      <a16:colId xmlns:a16="http://schemas.microsoft.com/office/drawing/2014/main" val="1342150545"/>
                    </a:ext>
                  </a:extLst>
                </a:gridCol>
                <a:gridCol w="971550">
                  <a:extLst>
                    <a:ext uri="{9D8B030D-6E8A-4147-A177-3AD203B41FA5}">
                      <a16:colId xmlns:a16="http://schemas.microsoft.com/office/drawing/2014/main" val="330515296"/>
                    </a:ext>
                  </a:extLst>
                </a:gridCol>
              </a:tblGrid>
              <a:tr h="190743">
                <a:tc>
                  <a:txBody>
                    <a:bodyPr/>
                    <a:lstStyle/>
                    <a:p>
                      <a:pPr algn="ctr"/>
                      <a:r>
                        <a:rPr lang="en-MY" sz="1000" i="1"/>
                        <a:t>Skills</a:t>
                      </a:r>
                    </a:p>
                  </a:txBody>
                  <a:tcPr/>
                </a:tc>
                <a:tc>
                  <a:txBody>
                    <a:bodyPr/>
                    <a:lstStyle/>
                    <a:p>
                      <a:pPr algn="ctr"/>
                      <a:r>
                        <a:rPr lang="en-MY" sz="1000" i="1"/>
                        <a:t>Achievement</a:t>
                      </a:r>
                    </a:p>
                  </a:txBody>
                  <a:tcPr/>
                </a:tc>
                <a:tc>
                  <a:txBody>
                    <a:bodyPr/>
                    <a:lstStyle/>
                    <a:p>
                      <a:pPr algn="ctr"/>
                      <a:r>
                        <a:rPr lang="en-MY" sz="1000" i="1"/>
                        <a:t>Great</a:t>
                      </a:r>
                    </a:p>
                  </a:txBody>
                  <a:tcPr/>
                </a:tc>
                <a:tc>
                  <a:txBody>
                    <a:bodyPr/>
                    <a:lstStyle/>
                    <a:p>
                      <a:pPr algn="ctr"/>
                      <a:r>
                        <a:rPr lang="en-MY" sz="1000" i="1"/>
                        <a:t>Good</a:t>
                      </a:r>
                    </a:p>
                  </a:txBody>
                  <a:tcPr/>
                </a:tc>
                <a:tc>
                  <a:txBody>
                    <a:bodyPr/>
                    <a:lstStyle/>
                    <a:p>
                      <a:pPr algn="ctr"/>
                      <a:r>
                        <a:rPr lang="en-MY" sz="1000" i="1"/>
                        <a:t>Needs Improvement</a:t>
                      </a:r>
                    </a:p>
                  </a:txBody>
                  <a:tcPr/>
                </a:tc>
                <a:extLst>
                  <a:ext uri="{0D108BD9-81ED-4DB2-BD59-A6C34878D82A}">
                    <a16:rowId xmlns:a16="http://schemas.microsoft.com/office/drawing/2014/main" val="2102496259"/>
                  </a:ext>
                </a:extLst>
              </a:tr>
              <a:tr h="190743">
                <a:tc rowSpan="5">
                  <a:txBody>
                    <a:bodyPr/>
                    <a:lstStyle/>
                    <a:p>
                      <a:r>
                        <a:rPr lang="en-MY" sz="1000" i="1"/>
                        <a:t>1) Communication Skills</a:t>
                      </a:r>
                    </a:p>
                  </a:txBody>
                  <a:tcPr/>
                </a:tc>
                <a:tc>
                  <a:txBody>
                    <a:bodyPr/>
                    <a:lstStyle/>
                    <a:p>
                      <a:r>
                        <a:rPr lang="en-MY" sz="1000" i="1"/>
                        <a:t>Speaks clearly using complete sentences</a:t>
                      </a:r>
                    </a:p>
                  </a:txBody>
                  <a:tcPr/>
                </a:tc>
                <a:tc>
                  <a:txBody>
                    <a:bodyPr/>
                    <a:lstStyle/>
                    <a:p>
                      <a:pPr marL="0" lvl="0" indent="0" algn="ctr">
                        <a:lnSpc>
                          <a:spcPct val="100000"/>
                        </a:lnSpc>
                        <a:buNone/>
                      </a:pPr>
                      <a:endParaRPr lang="en-MY" sz="1000" b="0" i="0" u="none" strike="noStrike" baseline="0" noProof="0">
                        <a:solidFill>
                          <a:srgbClr val="000000"/>
                        </a:solidFill>
                        <a:latin typeface="Calibri"/>
                        <a:ea typeface="Calibri"/>
                        <a:cs typeface="Calibri"/>
                      </a:endParaRPr>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891797362"/>
                  </a:ext>
                </a:extLst>
              </a:tr>
              <a:tr h="234168">
                <a:tc vMerge="1">
                  <a:txBody>
                    <a:bodyPr/>
                    <a:lstStyle/>
                    <a:p>
                      <a:endParaRPr lang="en-MY" sz="1100"/>
                    </a:p>
                  </a:txBody>
                  <a:tcPr/>
                </a:tc>
                <a:tc>
                  <a:txBody>
                    <a:bodyPr/>
                    <a:lstStyle/>
                    <a:p>
                      <a:r>
                        <a:rPr lang="en-MY" sz="1000" i="1"/>
                        <a:t>Respond to direct questions confidently</a:t>
                      </a:r>
                    </a:p>
                  </a:txBody>
                  <a:tcPr/>
                </a:tc>
                <a:tc>
                  <a:txBody>
                    <a:bodyPr/>
                    <a:lstStyle/>
                    <a:p>
                      <a:pPr marL="0" lvl="0" indent="0" algn="ctr">
                        <a:lnSpc>
                          <a:spcPct val="100000"/>
                        </a:lnSpc>
                        <a:buNone/>
                      </a:pPr>
                      <a:endParaRPr lang="en-MY" sz="1000" b="0" i="0" u="none" strike="noStrike" baseline="0" noProof="0">
                        <a:solidFill>
                          <a:srgbClr val="000000"/>
                        </a:solidFill>
                        <a:latin typeface="Calibri"/>
                        <a:ea typeface="Calibri"/>
                        <a:cs typeface="Calibri"/>
                      </a:endParaRPr>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2086313580"/>
                  </a:ext>
                </a:extLst>
              </a:tr>
              <a:tr h="241413">
                <a:tc vMerge="1">
                  <a:txBody>
                    <a:bodyPr/>
                    <a:lstStyle/>
                    <a:p>
                      <a:endParaRPr lang="en-MY" sz="1100"/>
                    </a:p>
                  </a:txBody>
                  <a:tcPr/>
                </a:tc>
                <a:tc>
                  <a:txBody>
                    <a:bodyPr/>
                    <a:lstStyle/>
                    <a:p>
                      <a:r>
                        <a:rPr lang="en-MY" sz="1000" i="1"/>
                        <a:t>Expresses ideas and opinions in class</a:t>
                      </a:r>
                    </a:p>
                  </a:txBody>
                  <a:tcPr/>
                </a:tc>
                <a:tc>
                  <a:txBody>
                    <a:bodyPr/>
                    <a:lstStyle/>
                    <a:p>
                      <a:pPr marL="0" lvl="0" indent="0" algn="ctr">
                        <a:lnSpc>
                          <a:spcPct val="100000"/>
                        </a:lnSpc>
                        <a:buNone/>
                      </a:pPr>
                      <a:endParaRPr lang="en-MY" sz="1000" b="0" i="0" u="none" strike="noStrike" baseline="0" noProof="0">
                        <a:solidFill>
                          <a:srgbClr val="000000"/>
                        </a:solidFill>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r>
                        <a:rPr lang="en-US" sz="1000" i="1" dirty="0"/>
                        <a:t>/</a:t>
                      </a:r>
                      <a:endParaRPr lang="en-MY" sz="1000" i="1" dirty="0"/>
                    </a:p>
                  </a:txBody>
                  <a:tcPr/>
                </a:tc>
                <a:extLst>
                  <a:ext uri="{0D108BD9-81ED-4DB2-BD59-A6C34878D82A}">
                    <a16:rowId xmlns:a16="http://schemas.microsoft.com/office/drawing/2014/main" val="3315455158"/>
                  </a:ext>
                </a:extLst>
              </a:tr>
              <a:tr h="190744">
                <a:tc vMerge="1">
                  <a:txBody>
                    <a:bodyPr/>
                    <a:lstStyle/>
                    <a:p>
                      <a:endParaRPr lang="en-MY" sz="1100"/>
                    </a:p>
                  </a:txBody>
                  <a:tcPr/>
                </a:tc>
                <a:tc>
                  <a:txBody>
                    <a:bodyPr/>
                    <a:lstStyle/>
                    <a:p>
                      <a:r>
                        <a:rPr lang="en-MY" sz="1000" i="1"/>
                        <a:t>Listen attentively and follow instructions independently</a:t>
                      </a:r>
                    </a:p>
                  </a:txBody>
                  <a:tcPr/>
                </a:tc>
                <a:tc>
                  <a:txBody>
                    <a:bodyPr/>
                    <a:lstStyle/>
                    <a:p>
                      <a:pPr marL="0" lvl="0" indent="0" algn="ctr">
                        <a:lnSpc>
                          <a:spcPct val="100000"/>
                        </a:lnSpc>
                        <a:buNone/>
                      </a:pPr>
                      <a:r>
                        <a:rPr lang="en-MY" sz="1000" b="0" i="1" u="none" strike="noStrike" baseline="0" noProof="0" dirty="0">
                          <a:solidFill>
                            <a:srgbClr val="000000"/>
                          </a:solidFill>
                          <a:latin typeface="Calibri"/>
                          <a:ea typeface="Calibri"/>
                          <a:cs typeface="Calibri"/>
                        </a:rPr>
                        <a:t>/</a:t>
                      </a: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dirty="0"/>
                    </a:p>
                  </a:txBody>
                  <a:tcPr/>
                </a:tc>
                <a:extLst>
                  <a:ext uri="{0D108BD9-81ED-4DB2-BD59-A6C34878D82A}">
                    <a16:rowId xmlns:a16="http://schemas.microsoft.com/office/drawing/2014/main" val="818107607"/>
                  </a:ext>
                </a:extLst>
              </a:tr>
              <a:tr h="190743">
                <a:tc vMerge="1">
                  <a:txBody>
                    <a:bodyPr/>
                    <a:lstStyle/>
                    <a:p>
                      <a:endParaRPr lang="en-MY" sz="1100"/>
                    </a:p>
                  </a:txBody>
                  <a:tcPr/>
                </a:tc>
                <a:tc>
                  <a:txBody>
                    <a:bodyPr/>
                    <a:lstStyle/>
                    <a:p>
                      <a:r>
                        <a:rPr lang="en-MY" sz="1000" i="1"/>
                        <a:t>Listen attentively to teachers and friends</a:t>
                      </a:r>
                    </a:p>
                  </a:txBody>
                  <a:tcPr/>
                </a:tc>
                <a:tc>
                  <a:txBody>
                    <a:bodyPr/>
                    <a:lstStyle/>
                    <a:p>
                      <a:pPr marL="0" lvl="0" indent="0" algn="ctr">
                        <a:lnSpc>
                          <a:spcPct val="100000"/>
                        </a:lnSpc>
                        <a:buNone/>
                      </a:pPr>
                      <a:r>
                        <a:rPr lang="en-US" sz="1000" b="0" i="1" u="none" strike="noStrike" baseline="0" noProof="0" dirty="0">
                          <a:solidFill>
                            <a:srgbClr val="000000"/>
                          </a:solidFill>
                          <a:latin typeface="Calibri"/>
                          <a:ea typeface="Calibri"/>
                          <a:cs typeface="Calibri"/>
                        </a:rPr>
                        <a:t>/</a:t>
                      </a:r>
                      <a:endParaRPr lang="en-MY" sz="1000" b="0" i="1"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929486169"/>
                  </a:ext>
                </a:extLst>
              </a:tr>
              <a:tr h="190744">
                <a:tc rowSpan="5">
                  <a:txBody>
                    <a:bodyPr/>
                    <a:lstStyle/>
                    <a:p>
                      <a:r>
                        <a:rPr lang="en-MY" sz="1000" i="1"/>
                        <a:t>2) Social/ Emotional Skills</a:t>
                      </a:r>
                    </a:p>
                  </a:txBody>
                  <a:tcPr/>
                </a:tc>
                <a:tc>
                  <a:txBody>
                    <a:bodyPr/>
                    <a:lstStyle/>
                    <a:p>
                      <a:r>
                        <a:rPr lang="en-US" sz="1000" i="1"/>
                        <a:t>S</a:t>
                      </a:r>
                      <a:r>
                        <a:rPr lang="en-MY" sz="1000" i="1"/>
                        <a:t>how confidence when speaking in class</a:t>
                      </a:r>
                    </a:p>
                  </a:txBody>
                  <a:tcPr/>
                </a:tc>
                <a:tc>
                  <a:txBody>
                    <a:bodyPr/>
                    <a:lstStyle/>
                    <a:p>
                      <a:pPr lvl="0" algn="ctr">
                        <a:lnSpc>
                          <a:spcPct val="100000"/>
                        </a:lnSpc>
                        <a:spcBef>
                          <a:spcPts val="0"/>
                        </a:spcBef>
                        <a:spcAft>
                          <a:spcPts val="0"/>
                        </a:spcAft>
                        <a:buNone/>
                      </a:pPr>
                      <a:endParaRPr lang="en-MY" sz="1000" b="0" i="1" u="none" strike="noStrike" noProof="0" dirty="0">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US" sz="1000" b="0" i="1" u="none" strike="noStrike" noProof="0" dirty="0">
                          <a:latin typeface="Calibri"/>
                          <a:ea typeface="Calibri"/>
                          <a:cs typeface="Calibri"/>
                        </a:rPr>
                        <a:t>/</a:t>
                      </a:r>
                      <a:endParaRPr lang="en-MY" sz="1000" b="0" i="1" u="none" strike="noStrike" noProof="0" dirty="0">
                        <a:latin typeface="Calibri"/>
                        <a:ea typeface="Calibri"/>
                        <a:cs typeface="Calibri"/>
                      </a:endParaRPr>
                    </a:p>
                  </a:txBody>
                  <a:tcPr/>
                </a:tc>
                <a:extLst>
                  <a:ext uri="{0D108BD9-81ED-4DB2-BD59-A6C34878D82A}">
                    <a16:rowId xmlns:a16="http://schemas.microsoft.com/office/drawing/2014/main" val="4202587124"/>
                  </a:ext>
                </a:extLst>
              </a:tr>
              <a:tr h="190744">
                <a:tc vMerge="1">
                  <a:txBody>
                    <a:bodyPr/>
                    <a:lstStyle/>
                    <a:p>
                      <a:endParaRPr lang="en-MY" sz="1000" i="1"/>
                    </a:p>
                  </a:txBody>
                  <a:tcPr/>
                </a:tc>
                <a:tc>
                  <a:txBody>
                    <a:bodyPr/>
                    <a:lstStyle/>
                    <a:p>
                      <a:r>
                        <a:rPr lang="en-MY" sz="1000" i="1"/>
                        <a:t>Cooperates well with friends during group activities</a:t>
                      </a: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US" sz="1000" b="0" i="1" u="none" strike="noStrike" baseline="0" noProof="0" dirty="0">
                          <a:solidFill>
                            <a:srgbClr val="000000"/>
                          </a:solidFill>
                          <a:latin typeface="Calibri"/>
                          <a:ea typeface="Calibri"/>
                          <a:cs typeface="Calibri"/>
                        </a:rPr>
                        <a:t>/</a:t>
                      </a: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i="1" dirty="0"/>
                    </a:p>
                  </a:txBody>
                  <a:tcPr/>
                </a:tc>
                <a:extLst>
                  <a:ext uri="{0D108BD9-81ED-4DB2-BD59-A6C34878D82A}">
                    <a16:rowId xmlns:a16="http://schemas.microsoft.com/office/drawing/2014/main" val="3057724247"/>
                  </a:ext>
                </a:extLst>
              </a:tr>
              <a:tr h="241413">
                <a:tc vMerge="1">
                  <a:txBody>
                    <a:bodyPr/>
                    <a:lstStyle/>
                    <a:p>
                      <a:endParaRPr lang="en-MY" sz="1000" i="1"/>
                    </a:p>
                  </a:txBody>
                  <a:tcPr/>
                </a:tc>
                <a:tc>
                  <a:txBody>
                    <a:bodyPr/>
                    <a:lstStyle/>
                    <a:p>
                      <a:r>
                        <a:rPr lang="en-MY" sz="1000" i="1"/>
                        <a:t>Show respect to teachers and friends</a:t>
                      </a:r>
                    </a:p>
                  </a:txBody>
                  <a:tcPr/>
                </a:tc>
                <a:tc>
                  <a:txBody>
                    <a:bodyPr/>
                    <a:lstStyle/>
                    <a:p>
                      <a:pPr lvl="0" algn="ctr">
                        <a:buNone/>
                      </a:pPr>
                      <a:r>
                        <a:rPr lang="en-US" sz="1000" b="0" i="1" u="none" strike="noStrike" baseline="0" noProof="0" dirty="0">
                          <a:solidFill>
                            <a:srgbClr val="000000"/>
                          </a:solidFill>
                          <a:latin typeface="Calibri"/>
                          <a:ea typeface="Calibri"/>
                          <a:cs typeface="Calibri"/>
                        </a:rPr>
                        <a:t>/</a:t>
                      </a:r>
                      <a:endParaRPr lang="en-MY" sz="1000" b="0" i="1"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2378851743"/>
                  </a:ext>
                </a:extLst>
              </a:tr>
              <a:tr h="190744">
                <a:tc vMerge="1">
                  <a:txBody>
                    <a:bodyPr/>
                    <a:lstStyle/>
                    <a:p>
                      <a:endParaRPr lang="en-MY" sz="1000" i="1"/>
                    </a:p>
                  </a:txBody>
                  <a:tcPr/>
                </a:tc>
                <a:tc>
                  <a:txBody>
                    <a:bodyPr/>
                    <a:lstStyle/>
                    <a:p>
                      <a:r>
                        <a:rPr lang="en-MY" sz="1000" i="1"/>
                        <a:t>Demonstrates responsibility for classroom tasks</a:t>
                      </a: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MY" sz="1000" b="0" i="1" u="none" strike="noStrike" baseline="0" noProof="0" dirty="0">
                          <a:solidFill>
                            <a:srgbClr val="000000"/>
                          </a:solidFill>
                          <a:latin typeface="Calibri"/>
                          <a:ea typeface="Calibri"/>
                          <a:cs typeface="Calibri"/>
                        </a:rPr>
                        <a:t>/</a:t>
                      </a:r>
                    </a:p>
                  </a:txBody>
                  <a:tcPr/>
                </a:tc>
                <a:tc>
                  <a:txBody>
                    <a:bodyPr/>
                    <a:lstStyle/>
                    <a:p>
                      <a:pPr algn="ctr"/>
                      <a:endParaRPr lang="en-MY" sz="1000" i="1" dirty="0"/>
                    </a:p>
                  </a:txBody>
                  <a:tcPr/>
                </a:tc>
                <a:extLst>
                  <a:ext uri="{0D108BD9-81ED-4DB2-BD59-A6C34878D82A}">
                    <a16:rowId xmlns:a16="http://schemas.microsoft.com/office/drawing/2014/main" val="4208288247"/>
                  </a:ext>
                </a:extLst>
              </a:tr>
              <a:tr h="190744">
                <a:tc vMerge="1">
                  <a:txBody>
                    <a:bodyPr/>
                    <a:lstStyle/>
                    <a:p>
                      <a:endParaRPr lang="en-MY" sz="1000" i="1"/>
                    </a:p>
                  </a:txBody>
                  <a:tcPr/>
                </a:tc>
                <a:tc>
                  <a:txBody>
                    <a:bodyPr/>
                    <a:lstStyle/>
                    <a:p>
                      <a:r>
                        <a:rPr lang="en-MY" sz="1000" i="1"/>
                        <a:t>Follows classroom rules independently</a:t>
                      </a:r>
                    </a:p>
                  </a:txBody>
                  <a:tcPr/>
                </a:tc>
                <a:tc>
                  <a:txBody>
                    <a:bodyPr/>
                    <a:lstStyle/>
                    <a:p>
                      <a:pPr lvl="0" algn="ctr">
                        <a:buNone/>
                      </a:pPr>
                      <a:r>
                        <a:rPr lang="en-US" sz="1000" b="0" i="0" u="none" strike="noStrike" noProof="0" dirty="0">
                          <a:latin typeface="Calibri"/>
                          <a:ea typeface="Calibri"/>
                          <a:cs typeface="Calibri"/>
                        </a:rPr>
                        <a:t>/</a:t>
                      </a:r>
                      <a:endParaRPr lang="en-MY" sz="1000" b="0" i="0" u="none" strike="noStrike" noProof="0" dirty="0">
                        <a:latin typeface="Calibri"/>
                        <a:ea typeface="Calibri"/>
                        <a:cs typeface="Calibri"/>
                      </a:endParaRP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i="1" dirty="0"/>
                    </a:p>
                  </a:txBody>
                  <a:tcPr/>
                </a:tc>
                <a:extLst>
                  <a:ext uri="{0D108BD9-81ED-4DB2-BD59-A6C34878D82A}">
                    <a16:rowId xmlns:a16="http://schemas.microsoft.com/office/drawing/2014/main" val="638239913"/>
                  </a:ext>
                </a:extLst>
              </a:tr>
              <a:tr h="190744">
                <a:tc rowSpan="5">
                  <a:txBody>
                    <a:bodyPr/>
                    <a:lstStyle/>
                    <a:p>
                      <a:r>
                        <a:rPr lang="en-MY" sz="1000" i="1"/>
                        <a:t>3) Reading and Writing Skills</a:t>
                      </a:r>
                    </a:p>
                  </a:txBody>
                  <a:tcPr/>
                </a:tc>
                <a:tc>
                  <a:txBody>
                    <a:bodyPr/>
                    <a:lstStyle/>
                    <a:p>
                      <a:r>
                        <a:rPr lang="en-MY" sz="1000" i="1"/>
                        <a:t>Recognizes a-z letter sounds (Phonics)</a:t>
                      </a:r>
                    </a:p>
                  </a:txBody>
                  <a:tcPr/>
                </a:tc>
                <a:tc>
                  <a:txBody>
                    <a:bodyPr/>
                    <a:lstStyle/>
                    <a:p>
                      <a:pPr lvl="0" algn="ctr">
                        <a:buNone/>
                      </a:pPr>
                      <a:r>
                        <a:rPr lang="en-MY" sz="1000" b="0" i="0" u="none" strike="noStrike" noProof="0" dirty="0">
                          <a:latin typeface="Calibri"/>
                          <a:ea typeface="Calibri"/>
                          <a:cs typeface="Calibri"/>
                        </a:rPr>
                        <a:t>/</a:t>
                      </a: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i="1" dirty="0"/>
                    </a:p>
                  </a:txBody>
                  <a:tcPr/>
                </a:tc>
                <a:extLst>
                  <a:ext uri="{0D108BD9-81ED-4DB2-BD59-A6C34878D82A}">
                    <a16:rowId xmlns:a16="http://schemas.microsoft.com/office/drawing/2014/main" val="4053106274"/>
                  </a:ext>
                </a:extLst>
              </a:tr>
              <a:tr h="127122">
                <a:tc vMerge="1">
                  <a:txBody>
                    <a:bodyPr/>
                    <a:lstStyle/>
                    <a:p>
                      <a:endParaRPr lang="en-MY" sz="1000"/>
                    </a:p>
                  </a:txBody>
                  <a:tcPr/>
                </a:tc>
                <a:tc>
                  <a:txBody>
                    <a:bodyPr/>
                    <a:lstStyle/>
                    <a:p>
                      <a:r>
                        <a:rPr lang="en-MY" sz="1000" i="1"/>
                        <a:t>Able to blend phonics sounds to read words</a:t>
                      </a:r>
                    </a:p>
                  </a:txBody>
                  <a:tcPr/>
                </a:tc>
                <a:tc>
                  <a:txBody>
                    <a:bodyPr/>
                    <a:lstStyle/>
                    <a:p>
                      <a:pPr lvl="0" algn="ctr">
                        <a:buNone/>
                      </a:pPr>
                      <a:endParaRPr lang="en-MY" sz="1000" b="0" i="0" u="none" strike="noStrike" noProof="0" dirty="0">
                        <a:latin typeface="Calibri"/>
                        <a:ea typeface="Calibri"/>
                        <a:cs typeface="Calibri"/>
                      </a:endParaRPr>
                    </a:p>
                  </a:txBody>
                  <a:tcPr/>
                </a:tc>
                <a:tc>
                  <a:txBody>
                    <a:bodyPr/>
                    <a:lstStyle/>
                    <a:p>
                      <a:pPr lvl="0" algn="ctr">
                        <a:buNone/>
                      </a:pPr>
                      <a:r>
                        <a:rPr lang="en-MY" sz="1000" b="0" i="0" u="none" strike="noStrike" baseline="0" noProof="0" dirty="0">
                          <a:solidFill>
                            <a:srgbClr val="000000"/>
                          </a:solidFill>
                          <a:latin typeface="Calibri"/>
                          <a:ea typeface="Calibri"/>
                          <a:cs typeface="Calibri"/>
                        </a:rPr>
                        <a:t>/</a:t>
                      </a:r>
                    </a:p>
                  </a:txBody>
                  <a:tcPr/>
                </a:tc>
                <a:tc>
                  <a:txBody>
                    <a:bodyPr/>
                    <a:lstStyle/>
                    <a:p>
                      <a:pPr algn="ctr"/>
                      <a:endParaRPr lang="en-MY" sz="1000" dirty="0"/>
                    </a:p>
                  </a:txBody>
                  <a:tcPr/>
                </a:tc>
                <a:extLst>
                  <a:ext uri="{0D108BD9-81ED-4DB2-BD59-A6C34878D82A}">
                    <a16:rowId xmlns:a16="http://schemas.microsoft.com/office/drawing/2014/main" val="693753318"/>
                  </a:ext>
                </a:extLst>
              </a:tr>
              <a:tr h="229088">
                <a:tc vMerge="1">
                  <a:txBody>
                    <a:bodyPr/>
                    <a:lstStyle/>
                    <a:p>
                      <a:endParaRPr lang="en-MY" sz="100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MY" sz="1000" i="1"/>
                        <a:t>Able to recognize common sight words</a:t>
                      </a:r>
                    </a:p>
                  </a:txBody>
                  <a:tcPr/>
                </a:tc>
                <a:tc>
                  <a:txBody>
                    <a:bodyPr/>
                    <a:lstStyle/>
                    <a:p>
                      <a:pPr lvl="0" algn="ctr">
                        <a:buNone/>
                      </a:pPr>
                      <a:endParaRPr lang="en-MY" sz="1000" b="0" i="0" u="none" strike="noStrike" noProof="0">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US" sz="1000" b="0" i="0" u="none" strike="noStrike" noProof="0" dirty="0">
                          <a:latin typeface="Calibri"/>
                          <a:ea typeface="Calibri"/>
                          <a:cs typeface="Calibri"/>
                        </a:rPr>
                        <a:t>/</a:t>
                      </a:r>
                      <a:endParaRPr lang="en-MY" sz="1000" b="0" i="0" u="none" strike="noStrike" noProof="0" dirty="0">
                        <a:latin typeface="Calibri"/>
                        <a:ea typeface="Calibri"/>
                        <a:cs typeface="Calibri"/>
                      </a:endParaRPr>
                    </a:p>
                  </a:txBody>
                  <a:tcPr/>
                </a:tc>
                <a:extLst>
                  <a:ext uri="{0D108BD9-81ED-4DB2-BD59-A6C34878D82A}">
                    <a16:rowId xmlns:a16="http://schemas.microsoft.com/office/drawing/2014/main" val="1466604575"/>
                  </a:ext>
                </a:extLst>
              </a:tr>
              <a:tr h="254244">
                <a:tc vMerge="1">
                  <a:txBody>
                    <a:bodyPr/>
                    <a:lstStyle/>
                    <a:p>
                      <a:endParaRPr lang="en-MY" sz="100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MY" sz="1000" i="1"/>
                        <a:t>Able to write simple words independently</a:t>
                      </a:r>
                    </a:p>
                  </a:txBody>
                  <a:tcPr/>
                </a:tc>
                <a:tc>
                  <a:txBody>
                    <a:bodyPr/>
                    <a:lstStyle/>
                    <a:p>
                      <a:pPr lvl="0" algn="ctr">
                        <a:buNone/>
                      </a:pPr>
                      <a:endParaRPr lang="en-MY" sz="1000" b="0" i="0" u="none" strike="noStrike" noProof="0">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US" sz="1000" b="0" i="0" u="none" strike="noStrike" noProof="0" dirty="0">
                          <a:latin typeface="Calibri"/>
                          <a:ea typeface="Calibri"/>
                          <a:cs typeface="Calibri"/>
                        </a:rPr>
                        <a:t>/</a:t>
                      </a:r>
                      <a:endParaRPr lang="en-MY" sz="1000" b="0" i="0" u="none" strike="noStrike" noProof="0" dirty="0">
                        <a:latin typeface="Calibri"/>
                        <a:ea typeface="Calibri"/>
                        <a:cs typeface="Calibri"/>
                      </a:endParaRPr>
                    </a:p>
                  </a:txBody>
                  <a:tcPr/>
                </a:tc>
                <a:extLst>
                  <a:ext uri="{0D108BD9-81ED-4DB2-BD59-A6C34878D82A}">
                    <a16:rowId xmlns:a16="http://schemas.microsoft.com/office/drawing/2014/main" val="3783722258"/>
                  </a:ext>
                </a:extLst>
              </a:tr>
              <a:tr h="127122">
                <a:tc vMerge="1">
                  <a:txBody>
                    <a:bodyPr/>
                    <a:lstStyle/>
                    <a:p>
                      <a:endParaRPr lang="en-MY" sz="1000"/>
                    </a:p>
                  </a:txBody>
                  <a:tcPr/>
                </a:tc>
                <a:tc>
                  <a:txBody>
                    <a:bodyPr/>
                    <a:lstStyle/>
                    <a:p>
                      <a:r>
                        <a:rPr lang="en-MY" sz="1000" i="1"/>
                        <a:t>Able to write simple sentences with guidance</a:t>
                      </a:r>
                    </a:p>
                  </a:txBody>
                  <a:tcPr/>
                </a:tc>
                <a:tc>
                  <a:txBody>
                    <a:bodyPr/>
                    <a:lstStyle/>
                    <a:p>
                      <a:pPr lvl="0" algn="ctr">
                        <a:buNone/>
                      </a:pPr>
                      <a:endParaRPr lang="en-MY" sz="1000" b="0" i="0" u="none" strike="noStrike" noProof="0">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US" sz="1000" b="0" i="0" u="none" strike="noStrike" noProof="0" dirty="0">
                          <a:latin typeface="Calibri"/>
                          <a:ea typeface="Calibri"/>
                          <a:cs typeface="Calibri"/>
                        </a:rPr>
                        <a:t>/</a:t>
                      </a:r>
                      <a:endParaRPr lang="en-MY" sz="1000" b="0" i="0" u="none" strike="noStrike" noProof="0" dirty="0">
                        <a:latin typeface="Calibri"/>
                        <a:ea typeface="Calibri"/>
                        <a:cs typeface="Calibri"/>
                      </a:endParaRPr>
                    </a:p>
                  </a:txBody>
                  <a:tcPr/>
                </a:tc>
                <a:extLst>
                  <a:ext uri="{0D108BD9-81ED-4DB2-BD59-A6C34878D82A}">
                    <a16:rowId xmlns:a16="http://schemas.microsoft.com/office/drawing/2014/main" val="993336412"/>
                  </a:ext>
                </a:extLst>
              </a:tr>
              <a:tr h="190743">
                <a:tc rowSpan="5">
                  <a:txBody>
                    <a:bodyPr/>
                    <a:lstStyle/>
                    <a:p>
                      <a:r>
                        <a:rPr lang="en-MY" sz="1000" i="1"/>
                        <a:t>4) Motor Skills</a:t>
                      </a:r>
                    </a:p>
                  </a:txBody>
                  <a:tcPr/>
                </a:tc>
                <a:tc>
                  <a:txBody>
                    <a:bodyPr/>
                    <a:lstStyle/>
                    <a:p>
                      <a:r>
                        <a:rPr lang="en-MY" sz="1000" i="1"/>
                        <a:t>Hold and control a pencil correctly</a:t>
                      </a:r>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dirty="0"/>
                    </a:p>
                  </a:txBody>
                  <a:tcPr/>
                </a:tc>
                <a:extLst>
                  <a:ext uri="{0D108BD9-81ED-4DB2-BD59-A6C34878D82A}">
                    <a16:rowId xmlns:a16="http://schemas.microsoft.com/office/drawing/2014/main" val="888249958"/>
                  </a:ext>
                </a:extLst>
              </a:tr>
              <a:tr h="190744">
                <a:tc vMerge="1">
                  <a:txBody>
                    <a:bodyPr/>
                    <a:lstStyle/>
                    <a:p>
                      <a:endParaRPr lang="en-MY" sz="1000"/>
                    </a:p>
                  </a:txBody>
                  <a:tcPr/>
                </a:tc>
                <a:tc>
                  <a:txBody>
                    <a:bodyPr/>
                    <a:lstStyle/>
                    <a:p>
                      <a:r>
                        <a:rPr lang="en-MY" sz="1000" i="1"/>
                        <a:t>Cuts shapes accurately using scissors</a:t>
                      </a: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MY" sz="1000" b="0" i="0" u="none" strike="noStrike" baseline="0" noProof="0" dirty="0">
                          <a:solidFill>
                            <a:srgbClr val="000000"/>
                          </a:solidFill>
                          <a:latin typeface="Calibri"/>
                          <a:ea typeface="Calibri"/>
                          <a:cs typeface="Calibri"/>
                        </a:rPr>
                        <a:t>/</a:t>
                      </a:r>
                    </a:p>
                  </a:txBody>
                  <a:tcPr/>
                </a:tc>
                <a:tc>
                  <a:txBody>
                    <a:bodyPr/>
                    <a:lstStyle/>
                    <a:p>
                      <a:pPr algn="ctr"/>
                      <a:endParaRPr lang="en-MY" sz="1000" dirty="0"/>
                    </a:p>
                  </a:txBody>
                  <a:tcPr/>
                </a:tc>
                <a:extLst>
                  <a:ext uri="{0D108BD9-81ED-4DB2-BD59-A6C34878D82A}">
                    <a16:rowId xmlns:a16="http://schemas.microsoft.com/office/drawing/2014/main" val="3701687745"/>
                  </a:ext>
                </a:extLst>
              </a:tr>
              <a:tr h="190744">
                <a:tc vMerge="1">
                  <a:txBody>
                    <a:bodyPr/>
                    <a:lstStyle/>
                    <a:p>
                      <a:endParaRPr lang="en-MY" sz="1000"/>
                    </a:p>
                  </a:txBody>
                  <a:tcPr/>
                </a:tc>
                <a:tc>
                  <a:txBody>
                    <a:bodyPr/>
                    <a:lstStyle/>
                    <a:p>
                      <a:r>
                        <a:rPr lang="en-MY" sz="1000" i="1"/>
                        <a:t>Colours neatly within shapes</a:t>
                      </a:r>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dirty="0"/>
                    </a:p>
                  </a:txBody>
                  <a:tcPr/>
                </a:tc>
                <a:extLst>
                  <a:ext uri="{0D108BD9-81ED-4DB2-BD59-A6C34878D82A}">
                    <a16:rowId xmlns:a16="http://schemas.microsoft.com/office/drawing/2014/main" val="3202734641"/>
                  </a:ext>
                </a:extLst>
              </a:tr>
              <a:tr h="190744">
                <a:tc vMerge="1">
                  <a:txBody>
                    <a:bodyPr/>
                    <a:lstStyle/>
                    <a:p>
                      <a:endParaRPr lang="en-MY" sz="1000"/>
                    </a:p>
                  </a:txBody>
                  <a:tcPr/>
                </a:tc>
                <a:tc>
                  <a:txBody>
                    <a:bodyPr/>
                    <a:lstStyle/>
                    <a:p>
                      <a:r>
                        <a:rPr lang="en-MY" sz="1000" i="1"/>
                        <a:t>Writes letters and numbers clearly</a:t>
                      </a:r>
                    </a:p>
                  </a:txBody>
                  <a:tcPr/>
                </a:tc>
                <a:tc>
                  <a:txBody>
                    <a:bodyPr/>
                    <a:lstStyle/>
                    <a:p>
                      <a:pPr lvl="0" algn="ctr">
                        <a:buNone/>
                      </a:pPr>
                      <a:endParaRPr lang="en-MY" sz="1000" b="0" i="0" u="none" strike="noStrike" noProof="0" dirty="0">
                        <a:latin typeface="Calibri"/>
                        <a:ea typeface="Calibri"/>
                        <a:cs typeface="Calibri"/>
                      </a:endParaRPr>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a:p>
                  </a:txBody>
                  <a:tcPr/>
                </a:tc>
                <a:extLst>
                  <a:ext uri="{0D108BD9-81ED-4DB2-BD59-A6C34878D82A}">
                    <a16:rowId xmlns:a16="http://schemas.microsoft.com/office/drawing/2014/main" val="2585998635"/>
                  </a:ext>
                </a:extLst>
              </a:tr>
              <a:tr h="190744">
                <a:tc vMerge="1">
                  <a:txBody>
                    <a:bodyPr/>
                    <a:lstStyle/>
                    <a:p>
                      <a:endParaRPr lang="en-MY" sz="1000" i="1"/>
                    </a:p>
                  </a:txBody>
                  <a:tcPr/>
                </a:tc>
                <a:tc>
                  <a:txBody>
                    <a:bodyPr/>
                    <a:lstStyle/>
                    <a:p>
                      <a:r>
                        <a:rPr lang="en-US" sz="1000" i="1"/>
                        <a:t>Demonstrates good control during art activities</a:t>
                      </a:r>
                      <a:endParaRPr lang="en-MY" sz="1000" i="1"/>
                    </a:p>
                  </a:txBody>
                  <a:tcPr/>
                </a:tc>
                <a:tc>
                  <a:txBody>
                    <a:bodyPr/>
                    <a:lstStyle/>
                    <a:p>
                      <a:pPr lvl="0" algn="ctr">
                        <a:buNone/>
                      </a:pPr>
                      <a:r>
                        <a:rPr lang="en-MY" sz="1000" b="0" i="0" u="none" strike="noStrike" noProof="0" dirty="0">
                          <a:latin typeface="Calibri"/>
                          <a:ea typeface="Calibri"/>
                          <a:cs typeface="Calibri"/>
                        </a:rPr>
                        <a:t>/</a:t>
                      </a: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a:p>
                  </a:txBody>
                  <a:tcPr/>
                </a:tc>
                <a:extLst>
                  <a:ext uri="{0D108BD9-81ED-4DB2-BD59-A6C34878D82A}">
                    <a16:rowId xmlns:a16="http://schemas.microsoft.com/office/drawing/2014/main" val="2299060347"/>
                  </a:ext>
                </a:extLst>
              </a:tr>
              <a:tr h="190744">
                <a:tc rowSpan="5">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MY" sz="1000" i="1"/>
                        <a:t>5) Colours and shape</a:t>
                      </a:r>
                    </a:p>
                    <a:p>
                      <a:endParaRPr lang="en-MY" sz="1000"/>
                    </a:p>
                  </a:txBody>
                  <a:tcPr/>
                </a:tc>
                <a:tc>
                  <a:txBody>
                    <a:bodyPr/>
                    <a:lstStyle/>
                    <a:p>
                      <a:r>
                        <a:rPr lang="en-MY" sz="1000" i="1"/>
                        <a:t>Recognizes primary and secondary colours</a:t>
                      </a:r>
                    </a:p>
                  </a:txBody>
                  <a:tcPr/>
                </a:tc>
                <a:tc>
                  <a:txBody>
                    <a:bodyPr/>
                    <a:lstStyle/>
                    <a:p>
                      <a:pPr algn="ctr"/>
                      <a:r>
                        <a:rPr lang="en-US" sz="1000" dirty="0"/>
                        <a:t>/</a:t>
                      </a:r>
                      <a:endParaRPr lang="en-MY" sz="1000" dirty="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1" u="none" strike="noStrike" noProof="0">
                        <a:latin typeface="Calibri"/>
                        <a:ea typeface="Calibri"/>
                        <a:cs typeface="Calibri"/>
                      </a:endParaRPr>
                    </a:p>
                  </a:txBody>
                  <a:tcPr/>
                </a:tc>
                <a:extLst>
                  <a:ext uri="{0D108BD9-81ED-4DB2-BD59-A6C34878D82A}">
                    <a16:rowId xmlns:a16="http://schemas.microsoft.com/office/drawing/2014/main" val="3677976713"/>
                  </a:ext>
                </a:extLst>
              </a:tr>
              <a:tr h="190744">
                <a:tc vMerge="1">
                  <a:txBody>
                    <a:bodyPr/>
                    <a:lstStyle/>
                    <a:p>
                      <a:endParaRPr lang="en-MY" sz="1000"/>
                    </a:p>
                  </a:txBody>
                  <a:tcPr/>
                </a:tc>
                <a:tc>
                  <a:txBody>
                    <a:bodyPr/>
                    <a:lstStyle/>
                    <a:p>
                      <a:r>
                        <a:rPr lang="en-MY" sz="1000" i="1"/>
                        <a:t>Able to identify basic and advanced shapes </a:t>
                      </a:r>
                    </a:p>
                  </a:txBody>
                  <a:tcPr/>
                </a:tc>
                <a:tc>
                  <a:txBody>
                    <a:bodyPr/>
                    <a:lstStyle/>
                    <a:p>
                      <a:pPr algn="ctr"/>
                      <a:endParaRPr lang="en-MY" sz="1000" dirty="0"/>
                    </a:p>
                  </a:txBody>
                  <a:tcPr/>
                </a:tc>
                <a:tc>
                  <a:txBody>
                    <a:bodyPr/>
                    <a:lstStyle/>
                    <a:p>
                      <a:pPr lvl="0" algn="ctr">
                        <a:buNone/>
                      </a:pPr>
                      <a:r>
                        <a:rPr lang="en-US" sz="1000" b="0" i="1" u="none" strike="noStrike" baseline="0" noProof="0" dirty="0">
                          <a:solidFill>
                            <a:srgbClr val="000000"/>
                          </a:solidFill>
                          <a:latin typeface="Calibri"/>
                          <a:ea typeface="Calibri"/>
                          <a:cs typeface="Calibri"/>
                        </a:rPr>
                        <a:t>/</a:t>
                      </a: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a:p>
                  </a:txBody>
                  <a:tcPr/>
                </a:tc>
                <a:extLst>
                  <a:ext uri="{0D108BD9-81ED-4DB2-BD59-A6C34878D82A}">
                    <a16:rowId xmlns:a16="http://schemas.microsoft.com/office/drawing/2014/main" val="1115037579"/>
                  </a:ext>
                </a:extLst>
              </a:tr>
              <a:tr h="190744">
                <a:tc vMerge="1">
                  <a:txBody>
                    <a:bodyPr/>
                    <a:lstStyle/>
                    <a:p>
                      <a:endParaRPr lang="en-MY" sz="1000"/>
                    </a:p>
                  </a:txBody>
                  <a:tcPr/>
                </a:tc>
                <a:tc>
                  <a:txBody>
                    <a:bodyPr/>
                    <a:lstStyle/>
                    <a:p>
                      <a:r>
                        <a:rPr lang="en-MY" sz="1000" i="1"/>
                        <a:t>Able to match objects by colour and shape</a:t>
                      </a:r>
                    </a:p>
                  </a:txBody>
                  <a:tcPr/>
                </a:tc>
                <a:tc>
                  <a:txBody>
                    <a:bodyPr/>
                    <a:lstStyle/>
                    <a:p>
                      <a:pPr lvl="0" algn="ctr">
                        <a:buNone/>
                      </a:pPr>
                      <a:r>
                        <a:rPr lang="en-US" sz="1000" b="0" i="0" u="none" strike="noStrike" noProof="0" dirty="0">
                          <a:latin typeface="Calibri"/>
                          <a:ea typeface="Calibri"/>
                          <a:cs typeface="Calibri"/>
                        </a:rPr>
                        <a:t>/</a:t>
                      </a:r>
                      <a:endParaRPr lang="en-MY" sz="1000" b="0" i="0" u="none" strike="noStrike" noProof="0" dirty="0">
                        <a:latin typeface="Calibri"/>
                        <a:ea typeface="Calibri"/>
                        <a:cs typeface="Calibri"/>
                      </a:endParaRP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a:p>
                  </a:txBody>
                  <a:tcPr/>
                </a:tc>
                <a:extLst>
                  <a:ext uri="{0D108BD9-81ED-4DB2-BD59-A6C34878D82A}">
                    <a16:rowId xmlns:a16="http://schemas.microsoft.com/office/drawing/2014/main" val="3844120737"/>
                  </a:ext>
                </a:extLst>
              </a:tr>
              <a:tr h="190744">
                <a:tc vMerge="1">
                  <a:txBody>
                    <a:bodyPr/>
                    <a:lstStyle/>
                    <a:p>
                      <a:endParaRPr lang="en-MY" sz="1000"/>
                    </a:p>
                  </a:txBody>
                  <a:tcPr/>
                </a:tc>
                <a:tc>
                  <a:txBody>
                    <a:bodyPr/>
                    <a:lstStyle/>
                    <a:p>
                      <a:r>
                        <a:rPr lang="en-MY" sz="1000" i="1"/>
                        <a:t>Able to sort objects by colour, shape, and size</a:t>
                      </a:r>
                    </a:p>
                  </a:txBody>
                  <a:tcPr/>
                </a:tc>
                <a:tc>
                  <a:txBody>
                    <a:bodyPr/>
                    <a:lstStyle/>
                    <a:p>
                      <a:pPr algn="ctr"/>
                      <a:r>
                        <a:rPr lang="en-US" sz="1000" dirty="0"/>
                        <a:t>/</a:t>
                      </a:r>
                      <a:endParaRPr lang="en-MY" sz="1000" dirty="0"/>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a:p>
                  </a:txBody>
                  <a:tcPr/>
                </a:tc>
                <a:extLst>
                  <a:ext uri="{0D108BD9-81ED-4DB2-BD59-A6C34878D82A}">
                    <a16:rowId xmlns:a16="http://schemas.microsoft.com/office/drawing/2014/main" val="3830438184"/>
                  </a:ext>
                </a:extLst>
              </a:tr>
              <a:tr h="241413">
                <a:tc vMerge="1">
                  <a:txBody>
                    <a:bodyPr/>
                    <a:lstStyle/>
                    <a:p>
                      <a:endParaRPr lang="en-MY" sz="1000"/>
                    </a:p>
                  </a:txBody>
                  <a:tcPr/>
                </a:tc>
                <a:tc>
                  <a:txBody>
                    <a:bodyPr/>
                    <a:lstStyle/>
                    <a:p>
                      <a:r>
                        <a:rPr lang="en-MY" sz="1000" i="1"/>
                        <a:t>Understand big, small, long, short, heavy, light</a:t>
                      </a:r>
                    </a:p>
                  </a:txBody>
                  <a:tcPr/>
                </a:tc>
                <a:tc>
                  <a:txBody>
                    <a:bodyPr/>
                    <a:lstStyle/>
                    <a:p>
                      <a:pPr algn="ctr"/>
                      <a:r>
                        <a:rPr lang="en-US" sz="1000" dirty="0"/>
                        <a:t>/</a:t>
                      </a:r>
                      <a:endParaRPr lang="en-MY" sz="1000" dirty="0"/>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tc>
                  <a:txBody>
                    <a:bodyPr/>
                    <a:lstStyle/>
                    <a:p>
                      <a:pPr algn="ctr"/>
                      <a:endParaRPr lang="en-MY" sz="1000"/>
                    </a:p>
                  </a:txBody>
                  <a:tcPr/>
                </a:tc>
                <a:extLst>
                  <a:ext uri="{0D108BD9-81ED-4DB2-BD59-A6C34878D82A}">
                    <a16:rowId xmlns:a16="http://schemas.microsoft.com/office/drawing/2014/main" val="825892187"/>
                  </a:ext>
                </a:extLst>
              </a:tr>
              <a:tr h="190744">
                <a:tc rowSpan="4">
                  <a:txBody>
                    <a:bodyPr/>
                    <a:lstStyle/>
                    <a:p>
                      <a:r>
                        <a:rPr lang="en-MY" sz="1000" i="1"/>
                        <a:t>6) ORT</a:t>
                      </a:r>
                    </a:p>
                  </a:txBody>
                  <a:tcPr/>
                </a:tc>
                <a:tc>
                  <a:txBody>
                    <a:bodyPr/>
                    <a:lstStyle/>
                    <a:p>
                      <a:r>
                        <a:rPr lang="en-MY" sz="1000" i="1"/>
                        <a:t>Able to recognize the characters in ORT</a:t>
                      </a:r>
                    </a:p>
                  </a:txBody>
                  <a:tcPr/>
                </a:tc>
                <a:tc>
                  <a:txBody>
                    <a:bodyPr/>
                    <a:lstStyle/>
                    <a:p>
                      <a:pPr algn="ctr"/>
                      <a:endParaRPr lang="en-MY" sz="1000" dirty="0"/>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baseline="0" noProof="0">
                        <a:solidFill>
                          <a:srgbClr val="000000"/>
                        </a:solidFill>
                        <a:latin typeface="Calibri"/>
                        <a:ea typeface="Calibri"/>
                        <a:cs typeface="Calibri"/>
                      </a:endParaRPr>
                    </a:p>
                  </a:txBody>
                  <a:tcPr/>
                </a:tc>
                <a:extLst>
                  <a:ext uri="{0D108BD9-81ED-4DB2-BD59-A6C34878D82A}">
                    <a16:rowId xmlns:a16="http://schemas.microsoft.com/office/drawing/2014/main" val="3440744683"/>
                  </a:ext>
                </a:extLst>
              </a:tr>
              <a:tr h="190744">
                <a:tc vMerge="1">
                  <a:txBody>
                    <a:bodyPr/>
                    <a:lstStyle/>
                    <a:p>
                      <a:endParaRPr lang="en-MY" sz="1000"/>
                    </a:p>
                  </a:txBody>
                  <a:tcPr/>
                </a:tc>
                <a:tc>
                  <a:txBody>
                    <a:bodyPr/>
                    <a:lstStyle/>
                    <a:p>
                      <a:r>
                        <a:rPr lang="en-MY" sz="1000" i="1"/>
                        <a:t>Able to read simple ORT story books</a:t>
                      </a:r>
                    </a:p>
                  </a:txBody>
                  <a:tcPr/>
                </a:tc>
                <a:tc>
                  <a:txBody>
                    <a:bodyPr/>
                    <a:lstStyle/>
                    <a:p>
                      <a:pPr algn="ctr"/>
                      <a:endParaRPr lang="en-MY" sz="100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3547652974"/>
                  </a:ext>
                </a:extLst>
              </a:tr>
              <a:tr h="190744">
                <a:tc vMerge="1">
                  <a:txBody>
                    <a:bodyPr/>
                    <a:lstStyle/>
                    <a:p>
                      <a:endParaRPr lang="en-MY" sz="1000" i="1"/>
                    </a:p>
                  </a:txBody>
                  <a:tcPr/>
                </a:tc>
                <a:tc>
                  <a:txBody>
                    <a:bodyPr/>
                    <a:lstStyle/>
                    <a:p>
                      <a:r>
                        <a:rPr lang="en-US" sz="1000" i="1"/>
                        <a:t>Able to understand simple storylines</a:t>
                      </a:r>
                      <a:endParaRPr lang="en-MY" sz="1000" i="1"/>
                    </a:p>
                  </a:txBody>
                  <a:tcPr/>
                </a:tc>
                <a:tc>
                  <a:txBody>
                    <a:bodyPr/>
                    <a:lstStyle/>
                    <a:p>
                      <a:pPr algn="ctr"/>
                      <a:endParaRPr lang="en-MY" sz="1000"/>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2457698170"/>
                  </a:ext>
                </a:extLst>
              </a:tr>
              <a:tr h="233082">
                <a:tc vMerge="1">
                  <a:txBody>
                    <a:bodyPr/>
                    <a:lstStyle/>
                    <a:p>
                      <a:endParaRPr lang="en-MY" sz="1000" i="1"/>
                    </a:p>
                  </a:txBody>
                  <a:tcPr/>
                </a:tc>
                <a:tc>
                  <a:txBody>
                    <a:bodyPr/>
                    <a:lstStyle/>
                    <a:p>
                      <a:r>
                        <a:rPr lang="en-US" sz="1000" i="1"/>
                        <a:t>Able to answer simple questions about the story</a:t>
                      </a:r>
                      <a:endParaRPr lang="en-MY" sz="1000" i="1"/>
                    </a:p>
                  </a:txBody>
                  <a:tcPr/>
                </a:tc>
                <a:tc>
                  <a:txBody>
                    <a:bodyPr/>
                    <a:lstStyle/>
                    <a:p>
                      <a:pPr algn="ctr"/>
                      <a:endParaRPr lang="en-MY" sz="1000"/>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457549589"/>
                  </a:ext>
                </a:extLst>
              </a:tr>
            </a:tbl>
          </a:graphicData>
        </a:graphic>
      </p:graphicFrame>
      <p:grpSp>
        <p:nvGrpSpPr>
          <p:cNvPr id="15" name="Group 14">
            <a:extLst>
              <a:ext uri="{FF2B5EF4-FFF2-40B4-BE49-F238E27FC236}">
                <a16:creationId xmlns:a16="http://schemas.microsoft.com/office/drawing/2014/main" id="{E5D99C52-FE64-261A-9427-F6C220323AA6}"/>
              </a:ext>
            </a:extLst>
          </p:cNvPr>
          <p:cNvGrpSpPr/>
          <p:nvPr/>
        </p:nvGrpSpPr>
        <p:grpSpPr>
          <a:xfrm>
            <a:off x="0" y="9319260"/>
            <a:ext cx="6858000" cy="586740"/>
            <a:chOff x="0" y="9319260"/>
            <a:chExt cx="6858000" cy="586740"/>
          </a:xfrm>
        </p:grpSpPr>
        <p:pic>
          <p:nvPicPr>
            <p:cNvPr id="36" name="Picture 35">
              <a:extLst>
                <a:ext uri="{FF2B5EF4-FFF2-40B4-BE49-F238E27FC236}">
                  <a16:creationId xmlns:a16="http://schemas.microsoft.com/office/drawing/2014/main" id="{DD57821A-B4BD-DECF-34A0-67D25CE170AC}"/>
                </a:ext>
              </a:extLst>
            </p:cNvPr>
            <p:cNvPicPr>
              <a:picLocks noChangeAspect="1"/>
            </p:cNvPicPr>
            <p:nvPr/>
          </p:nvPicPr>
          <p:blipFill rotWithShape="1">
            <a:blip r:embed="rId3">
              <a:extLst>
                <a:ext uri="{28A0092B-C50C-407E-A947-70E740481C1C}">
                  <a14:useLocalDpi xmlns:a14="http://schemas.microsoft.com/office/drawing/2010/main" val="0"/>
                </a:ext>
              </a:extLst>
            </a:blip>
            <a:srcRect t="45606"/>
            <a:stretch/>
          </p:blipFill>
          <p:spPr bwMode="auto">
            <a:xfrm>
              <a:off x="0" y="9319260"/>
              <a:ext cx="6858000" cy="586740"/>
            </a:xfrm>
            <a:prstGeom prst="rect">
              <a:avLst/>
            </a:prstGeom>
            <a:noFill/>
            <a:ln>
              <a:noFill/>
            </a:ln>
          </p:spPr>
        </p:pic>
        <p:sp>
          <p:nvSpPr>
            <p:cNvPr id="2" name="TextBox 1">
              <a:extLst>
                <a:ext uri="{FF2B5EF4-FFF2-40B4-BE49-F238E27FC236}">
                  <a16:creationId xmlns:a16="http://schemas.microsoft.com/office/drawing/2014/main" id="{5F82B705-1375-9727-73E6-4700398237FC}"/>
                </a:ext>
              </a:extLst>
            </p:cNvPr>
            <p:cNvSpPr txBox="1"/>
            <p:nvPr/>
          </p:nvSpPr>
          <p:spPr>
            <a:xfrm>
              <a:off x="1070428" y="9319260"/>
              <a:ext cx="4717143" cy="261610"/>
            </a:xfrm>
            <a:prstGeom prst="rect">
              <a:avLst/>
            </a:prstGeom>
            <a:noFill/>
          </p:spPr>
          <p:txBody>
            <a:bodyPr wrap="square" rtlCol="0">
              <a:spAutoFit/>
            </a:bodyPr>
            <a:lstStyle/>
            <a:p>
              <a:r>
                <a:rPr lang="en-MY" sz="1100" b="1"/>
                <a:t>CIC HEADQUARTERS : NO 1B, JALAN P15H, PRESINT 15, 62050, PUTRAJAYA</a:t>
              </a:r>
            </a:p>
          </p:txBody>
        </p:sp>
        <p:pic>
          <p:nvPicPr>
            <p:cNvPr id="3" name="Picture 2">
              <a:extLst>
                <a:ext uri="{FF2B5EF4-FFF2-40B4-BE49-F238E27FC236}">
                  <a16:creationId xmlns:a16="http://schemas.microsoft.com/office/drawing/2014/main" id="{596331D6-B469-E49A-4647-55176554B5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7451" y="9643952"/>
              <a:ext cx="149225" cy="149225"/>
            </a:xfrm>
            <a:prstGeom prst="rect">
              <a:avLst/>
            </a:prstGeom>
            <a:noFill/>
            <a:ln>
              <a:noFill/>
            </a:ln>
          </p:spPr>
        </p:pic>
        <p:pic>
          <p:nvPicPr>
            <p:cNvPr id="6" name="Picture 5">
              <a:extLst>
                <a:ext uri="{FF2B5EF4-FFF2-40B4-BE49-F238E27FC236}">
                  <a16:creationId xmlns:a16="http://schemas.microsoft.com/office/drawing/2014/main" id="{55B9BA4D-1539-F676-C930-ED9DE8E4975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3930" y="9643952"/>
              <a:ext cx="149225" cy="149225"/>
            </a:xfrm>
            <a:prstGeom prst="rect">
              <a:avLst/>
            </a:prstGeom>
            <a:noFill/>
            <a:ln>
              <a:noFill/>
            </a:ln>
          </p:spPr>
        </p:pic>
        <p:pic>
          <p:nvPicPr>
            <p:cNvPr id="7" name="Picture 6">
              <a:extLst>
                <a:ext uri="{FF2B5EF4-FFF2-40B4-BE49-F238E27FC236}">
                  <a16:creationId xmlns:a16="http://schemas.microsoft.com/office/drawing/2014/main" id="{AD2AADD1-5849-C742-6849-D0210B3530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95588" y="9647243"/>
              <a:ext cx="149225" cy="149225"/>
            </a:xfrm>
            <a:prstGeom prst="rect">
              <a:avLst/>
            </a:prstGeom>
            <a:noFill/>
            <a:ln>
              <a:noFill/>
            </a:ln>
          </p:spPr>
        </p:pic>
        <p:sp>
          <p:nvSpPr>
            <p:cNvPr id="12" name="TextBox 11">
              <a:extLst>
                <a:ext uri="{FF2B5EF4-FFF2-40B4-BE49-F238E27FC236}">
                  <a16:creationId xmlns:a16="http://schemas.microsoft.com/office/drawing/2014/main" id="{CE922C7B-57F5-BA3D-BBC6-682D38D82923}"/>
                </a:ext>
              </a:extLst>
            </p:cNvPr>
            <p:cNvSpPr txBox="1"/>
            <p:nvPr/>
          </p:nvSpPr>
          <p:spPr>
            <a:xfrm>
              <a:off x="573452" y="9588234"/>
              <a:ext cx="925739" cy="261610"/>
            </a:xfrm>
            <a:prstGeom prst="rect">
              <a:avLst/>
            </a:prstGeom>
            <a:noFill/>
          </p:spPr>
          <p:txBody>
            <a:bodyPr wrap="square" rtlCol="0">
              <a:spAutoFit/>
            </a:bodyPr>
            <a:lstStyle/>
            <a:p>
              <a:r>
                <a:rPr lang="en-MY" sz="1050" b="1">
                  <a:solidFill>
                    <a:schemeClr val="bg1"/>
                  </a:solidFill>
                </a:rPr>
                <a:t>03-86876999</a:t>
              </a:r>
            </a:p>
          </p:txBody>
        </p:sp>
        <p:sp>
          <p:nvSpPr>
            <p:cNvPr id="13" name="TextBox 12">
              <a:extLst>
                <a:ext uri="{FF2B5EF4-FFF2-40B4-BE49-F238E27FC236}">
                  <a16:creationId xmlns:a16="http://schemas.microsoft.com/office/drawing/2014/main" id="{AE1AFDD9-95BD-6F2E-E705-9C2A6BB64218}"/>
                </a:ext>
              </a:extLst>
            </p:cNvPr>
            <p:cNvSpPr txBox="1"/>
            <p:nvPr/>
          </p:nvSpPr>
          <p:spPr>
            <a:xfrm>
              <a:off x="2803211" y="9593826"/>
              <a:ext cx="1518924" cy="253916"/>
            </a:xfrm>
            <a:prstGeom prst="rect">
              <a:avLst/>
            </a:prstGeom>
            <a:noFill/>
          </p:spPr>
          <p:txBody>
            <a:bodyPr wrap="square" rtlCol="0">
              <a:spAutoFit/>
            </a:bodyPr>
            <a:lstStyle/>
            <a:p>
              <a:r>
                <a:rPr lang="en-MY" sz="1050" b="1">
                  <a:solidFill>
                    <a:schemeClr val="bg1"/>
                  </a:solidFill>
                </a:rPr>
                <a:t>academic@cic.edu.my</a:t>
              </a:r>
            </a:p>
          </p:txBody>
        </p:sp>
        <p:sp>
          <p:nvSpPr>
            <p:cNvPr id="14" name="TextBox 13">
              <a:extLst>
                <a:ext uri="{FF2B5EF4-FFF2-40B4-BE49-F238E27FC236}">
                  <a16:creationId xmlns:a16="http://schemas.microsoft.com/office/drawing/2014/main" id="{551F6C19-561A-086B-D989-3B4720DF7563}"/>
                </a:ext>
              </a:extLst>
            </p:cNvPr>
            <p:cNvSpPr txBox="1"/>
            <p:nvPr/>
          </p:nvSpPr>
          <p:spPr>
            <a:xfrm>
              <a:off x="5231624" y="9591606"/>
              <a:ext cx="1518924" cy="253916"/>
            </a:xfrm>
            <a:prstGeom prst="rect">
              <a:avLst/>
            </a:prstGeom>
            <a:noFill/>
          </p:spPr>
          <p:txBody>
            <a:bodyPr wrap="square" rtlCol="0">
              <a:spAutoFit/>
            </a:bodyPr>
            <a:lstStyle/>
            <a:p>
              <a:r>
                <a:rPr lang="en-MY" sz="1050" b="1">
                  <a:solidFill>
                    <a:schemeClr val="bg1"/>
                  </a:solidFill>
                </a:rPr>
                <a:t>www.cic.edu.my</a:t>
              </a:r>
            </a:p>
          </p:txBody>
        </p:sp>
      </p:grpSp>
      <p:sp>
        <p:nvSpPr>
          <p:cNvPr id="16" name="TextBox 15">
            <a:extLst>
              <a:ext uri="{FF2B5EF4-FFF2-40B4-BE49-F238E27FC236}">
                <a16:creationId xmlns:a16="http://schemas.microsoft.com/office/drawing/2014/main" id="{3016688F-7617-D0D4-8785-030B22783211}"/>
              </a:ext>
            </a:extLst>
          </p:cNvPr>
          <p:cNvSpPr txBox="1"/>
          <p:nvPr/>
        </p:nvSpPr>
        <p:spPr>
          <a:xfrm>
            <a:off x="0" y="1614436"/>
            <a:ext cx="4260932" cy="184666"/>
          </a:xfrm>
          <a:prstGeom prst="rect">
            <a:avLst/>
          </a:prstGeom>
          <a:noFill/>
        </p:spPr>
        <p:txBody>
          <a:bodyPr wrap="square" rtlCol="0">
            <a:spAutoFit/>
          </a:bodyPr>
          <a:lstStyle/>
          <a:p>
            <a:r>
              <a:rPr lang="en-MY" sz="600" b="1" i="1">
                <a:solidFill>
                  <a:schemeClr val="bg1">
                    <a:lumMod val="50000"/>
                  </a:schemeClr>
                </a:solidFill>
              </a:rPr>
              <a:t>6 YEARS-OLD 1</a:t>
            </a:r>
            <a:r>
              <a:rPr lang="en-MY" sz="600" b="1" i="1" baseline="30000">
                <a:solidFill>
                  <a:schemeClr val="bg1">
                    <a:lumMod val="50000"/>
                  </a:schemeClr>
                </a:solidFill>
              </a:rPr>
              <a:t>ST</a:t>
            </a:r>
            <a:r>
              <a:rPr lang="en-MY" sz="600" b="1" i="1">
                <a:solidFill>
                  <a:schemeClr val="bg1">
                    <a:lumMod val="50000"/>
                  </a:schemeClr>
                </a:solidFill>
              </a:rPr>
              <a:t> QUARTER REPORT 2026</a:t>
            </a:r>
          </a:p>
        </p:txBody>
      </p:sp>
    </p:spTree>
    <p:extLst>
      <p:ext uri="{BB962C8B-B14F-4D97-AF65-F5344CB8AC3E}">
        <p14:creationId xmlns:p14="http://schemas.microsoft.com/office/powerpoint/2010/main" val="1774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orful text on a black background&#10;&#10;Description automatically generated">
            <a:extLst>
              <a:ext uri="{FF2B5EF4-FFF2-40B4-BE49-F238E27FC236}">
                <a16:creationId xmlns:a16="http://schemas.microsoft.com/office/drawing/2014/main" id="{B9B2D3AC-F7C9-D12A-ADF2-FC79EF5BF5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2858" y="-116114"/>
            <a:ext cx="1059542" cy="1059542"/>
          </a:xfrm>
          <a:prstGeom prst="rect">
            <a:avLst/>
          </a:prstGeom>
        </p:spPr>
      </p:pic>
      <p:sp>
        <p:nvSpPr>
          <p:cNvPr id="8" name="Rectangle 7">
            <a:extLst>
              <a:ext uri="{FF2B5EF4-FFF2-40B4-BE49-F238E27FC236}">
                <a16:creationId xmlns:a16="http://schemas.microsoft.com/office/drawing/2014/main" id="{59688042-D4B5-8C49-4DF8-323BD12818E8}"/>
              </a:ext>
            </a:extLst>
          </p:cNvPr>
          <p:cNvSpPr/>
          <p:nvPr/>
        </p:nvSpPr>
        <p:spPr>
          <a:xfrm>
            <a:off x="0" y="36693"/>
            <a:ext cx="5357236" cy="400110"/>
          </a:xfrm>
          <a:prstGeom prst="rect">
            <a:avLst/>
          </a:prstGeom>
          <a:noFill/>
        </p:spPr>
        <p:txBody>
          <a:bodyPr wrap="none" lIns="91440" tIns="45720" rIns="91440" bIns="45720">
            <a:spAutoFit/>
          </a:bodyPr>
          <a:lstStyle/>
          <a:p>
            <a:pPr algn="ctr"/>
            <a:r>
              <a:rPr lang="en-US" sz="2000" b="0" cap="none" spc="0">
                <a:ln w="0"/>
                <a:solidFill>
                  <a:schemeClr val="tx1"/>
                </a:solidFill>
                <a:effectLst>
                  <a:outerShdw blurRad="38100" dist="19050" dir="2700000" algn="tl" rotWithShape="0">
                    <a:schemeClr val="dk1">
                      <a:alpha val="40000"/>
                    </a:schemeClr>
                  </a:outerShdw>
                </a:effectLst>
              </a:rPr>
              <a:t>1</a:t>
            </a:r>
            <a:r>
              <a:rPr lang="en-US" sz="2000" b="0" cap="none" spc="0" baseline="30000">
                <a:ln w="0"/>
                <a:solidFill>
                  <a:schemeClr val="tx1"/>
                </a:solidFill>
                <a:effectLst>
                  <a:outerShdw blurRad="38100" dist="19050" dir="2700000" algn="tl" rotWithShape="0">
                    <a:schemeClr val="dk1">
                      <a:alpha val="40000"/>
                    </a:schemeClr>
                  </a:outerShdw>
                </a:effectLst>
              </a:rPr>
              <a:t>ST</a:t>
            </a:r>
            <a:r>
              <a:rPr lang="en-US" sz="2000" b="0" cap="none" spc="0">
                <a:ln w="0"/>
                <a:solidFill>
                  <a:schemeClr val="tx1"/>
                </a:solidFill>
                <a:effectLst>
                  <a:outerShdw blurRad="38100" dist="19050" dir="2700000" algn="tl" rotWithShape="0">
                    <a:schemeClr val="dk1">
                      <a:alpha val="40000"/>
                    </a:schemeClr>
                  </a:outerShdw>
                </a:effectLst>
              </a:rPr>
              <a:t> QUARTER PROGRESS REPORT 2026 (JAN-MAR)</a:t>
            </a:r>
          </a:p>
        </p:txBody>
      </p:sp>
      <p:graphicFrame>
        <p:nvGraphicFramePr>
          <p:cNvPr id="10" name="Table 9">
            <a:extLst>
              <a:ext uri="{FF2B5EF4-FFF2-40B4-BE49-F238E27FC236}">
                <a16:creationId xmlns:a16="http://schemas.microsoft.com/office/drawing/2014/main" id="{0F2EF881-1B0C-0D0F-E1C6-FF86F819600F}"/>
              </a:ext>
            </a:extLst>
          </p:cNvPr>
          <p:cNvGraphicFramePr>
            <a:graphicFrameLocks noGrp="1"/>
          </p:cNvGraphicFramePr>
          <p:nvPr>
            <p:extLst>
              <p:ext uri="{D42A27DB-BD31-4B8C-83A1-F6EECF244321}">
                <p14:modId xmlns:p14="http://schemas.microsoft.com/office/powerpoint/2010/main" val="949143579"/>
              </p:ext>
            </p:extLst>
          </p:nvPr>
        </p:nvGraphicFramePr>
        <p:xfrm>
          <a:off x="-1" y="827697"/>
          <a:ext cx="6857999" cy="5298684"/>
        </p:xfrm>
        <a:graphic>
          <a:graphicData uri="http://schemas.openxmlformats.org/drawingml/2006/table">
            <a:tbl>
              <a:tblPr firstRow="1" bandRow="1">
                <a:tableStyleId>{5940675A-B579-460E-94D1-54222C63F5DA}</a:tableStyleId>
              </a:tblPr>
              <a:tblGrid>
                <a:gridCol w="1012854">
                  <a:extLst>
                    <a:ext uri="{9D8B030D-6E8A-4147-A177-3AD203B41FA5}">
                      <a16:colId xmlns:a16="http://schemas.microsoft.com/office/drawing/2014/main" val="1872479277"/>
                    </a:ext>
                  </a:extLst>
                </a:gridCol>
                <a:gridCol w="3883440">
                  <a:extLst>
                    <a:ext uri="{9D8B030D-6E8A-4147-A177-3AD203B41FA5}">
                      <a16:colId xmlns:a16="http://schemas.microsoft.com/office/drawing/2014/main" val="1745020662"/>
                    </a:ext>
                  </a:extLst>
                </a:gridCol>
                <a:gridCol w="547577">
                  <a:extLst>
                    <a:ext uri="{9D8B030D-6E8A-4147-A177-3AD203B41FA5}">
                      <a16:colId xmlns:a16="http://schemas.microsoft.com/office/drawing/2014/main" val="706194349"/>
                    </a:ext>
                  </a:extLst>
                </a:gridCol>
                <a:gridCol w="494414">
                  <a:extLst>
                    <a:ext uri="{9D8B030D-6E8A-4147-A177-3AD203B41FA5}">
                      <a16:colId xmlns:a16="http://schemas.microsoft.com/office/drawing/2014/main" val="1342150545"/>
                    </a:ext>
                  </a:extLst>
                </a:gridCol>
                <a:gridCol w="919714">
                  <a:extLst>
                    <a:ext uri="{9D8B030D-6E8A-4147-A177-3AD203B41FA5}">
                      <a16:colId xmlns:a16="http://schemas.microsoft.com/office/drawing/2014/main" val="330515296"/>
                    </a:ext>
                  </a:extLst>
                </a:gridCol>
              </a:tblGrid>
              <a:tr h="190744">
                <a:tc>
                  <a:txBody>
                    <a:bodyPr/>
                    <a:lstStyle/>
                    <a:p>
                      <a:pPr algn="ctr"/>
                      <a:r>
                        <a:rPr lang="en-MY" sz="1000" i="1"/>
                        <a:t>Skills</a:t>
                      </a:r>
                    </a:p>
                  </a:txBody>
                  <a:tcPr/>
                </a:tc>
                <a:tc>
                  <a:txBody>
                    <a:bodyPr/>
                    <a:lstStyle/>
                    <a:p>
                      <a:pPr algn="ctr"/>
                      <a:r>
                        <a:rPr lang="en-MY" sz="1000" i="1"/>
                        <a:t>Achievement</a:t>
                      </a:r>
                    </a:p>
                  </a:txBody>
                  <a:tcPr/>
                </a:tc>
                <a:tc>
                  <a:txBody>
                    <a:bodyPr/>
                    <a:lstStyle/>
                    <a:p>
                      <a:r>
                        <a:rPr lang="en-MY" sz="1000" i="1"/>
                        <a:t>Great</a:t>
                      </a:r>
                    </a:p>
                  </a:txBody>
                  <a:tcPr/>
                </a:tc>
                <a:tc>
                  <a:txBody>
                    <a:bodyPr/>
                    <a:lstStyle/>
                    <a:p>
                      <a:r>
                        <a:rPr lang="en-MY" sz="1000" i="1"/>
                        <a:t>Good</a:t>
                      </a:r>
                    </a:p>
                  </a:txBody>
                  <a:tcPr/>
                </a:tc>
                <a:tc>
                  <a:txBody>
                    <a:bodyPr/>
                    <a:lstStyle/>
                    <a:p>
                      <a:r>
                        <a:rPr lang="en-MY" sz="1000" i="1"/>
                        <a:t>Needs Improvement</a:t>
                      </a:r>
                    </a:p>
                  </a:txBody>
                  <a:tcPr/>
                </a:tc>
                <a:extLst>
                  <a:ext uri="{0D108BD9-81ED-4DB2-BD59-A6C34878D82A}">
                    <a16:rowId xmlns:a16="http://schemas.microsoft.com/office/drawing/2014/main" val="2102496259"/>
                  </a:ext>
                </a:extLst>
              </a:tr>
              <a:tr h="241413">
                <a:tc rowSpan="3">
                  <a:txBody>
                    <a:bodyPr/>
                    <a:lstStyle/>
                    <a:p>
                      <a:r>
                        <a:rPr lang="en-MY" sz="1000" i="1"/>
                        <a:t>7) </a:t>
                      </a:r>
                      <a:r>
                        <a:rPr lang="en-MY" sz="1000" i="1" err="1"/>
                        <a:t>Doa</a:t>
                      </a:r>
                      <a:endParaRPr lang="en-MY" sz="1000" i="1"/>
                    </a:p>
                  </a:txBody>
                  <a:tcPr/>
                </a:tc>
                <a:tc>
                  <a:txBody>
                    <a:bodyPr/>
                    <a:lstStyle/>
                    <a:p>
                      <a:r>
                        <a:rPr lang="en-MY" sz="1000" i="1"/>
                        <a:t>Able to recite daily doa confidently</a:t>
                      </a:r>
                    </a:p>
                  </a:txBody>
                  <a:tcPr/>
                </a:tc>
                <a:tc>
                  <a:txBody>
                    <a:bodyPr/>
                    <a:lstStyle/>
                    <a:p>
                      <a:pPr lvl="0" algn="ctr">
                        <a:buNone/>
                      </a:pPr>
                      <a:endParaRPr lang="en-MY" sz="1000" i="1"/>
                    </a:p>
                  </a:txBody>
                  <a:tcPr/>
                </a:tc>
                <a:tc>
                  <a:txBody>
                    <a:bodyPr/>
                    <a:lstStyle/>
                    <a:p>
                      <a:pPr lvl="0" algn="ctr">
                        <a:buNone/>
                      </a:pPr>
                      <a:r>
                        <a:rPr lang="en-MY" sz="1000" b="0" i="0" u="none" strike="noStrike" noProof="0" dirty="0">
                          <a:latin typeface="Calibri"/>
                          <a:ea typeface="Calibri"/>
                          <a:cs typeface="Calibri"/>
                        </a:rPr>
                        <a:t>/</a:t>
                      </a: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891797362"/>
                  </a:ext>
                </a:extLst>
              </a:tr>
              <a:tr h="190744">
                <a:tc vMerge="1">
                  <a:txBody>
                    <a:bodyPr/>
                    <a:lstStyle/>
                    <a:p>
                      <a:endParaRPr lang="en-MY" sz="1000" i="1"/>
                    </a:p>
                  </a:txBody>
                  <a:tcPr/>
                </a:tc>
                <a:tc>
                  <a:txBody>
                    <a:bodyPr/>
                    <a:lstStyle/>
                    <a:p>
                      <a:r>
                        <a:rPr lang="en-MY" sz="1000" i="1"/>
                        <a:t>Able to understand when to recite the doa</a:t>
                      </a:r>
                    </a:p>
                  </a:txBody>
                  <a:tcPr/>
                </a:tc>
                <a:tc>
                  <a:txBody>
                    <a:bodyPr/>
                    <a:lstStyle/>
                    <a:p>
                      <a:pPr algn="ctr"/>
                      <a:r>
                        <a:rPr lang="en-US" sz="1000" i="1" dirty="0"/>
                        <a:t>/</a:t>
                      </a:r>
                      <a:endParaRPr lang="en-MY" sz="1000" i="1" dirty="0"/>
                    </a:p>
                  </a:txBody>
                  <a:tcPr/>
                </a:tc>
                <a:tc>
                  <a:txBody>
                    <a:bodyPr/>
                    <a:lstStyle/>
                    <a:p>
                      <a:pPr lvl="0" algn="ctr">
                        <a:buNone/>
                      </a:pPr>
                      <a:endParaRPr lang="en-MY" sz="1000" b="0" i="0" u="none" strike="noStrike" noProof="0" dirty="0">
                        <a:latin typeface="Calibri"/>
                        <a:ea typeface="Calibri"/>
                        <a:cs typeface="Calibri"/>
                      </a:endParaRP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2086313580"/>
                  </a:ext>
                </a:extLst>
              </a:tr>
              <a:tr h="190744">
                <a:tc vMerge="1">
                  <a:txBody>
                    <a:bodyPr/>
                    <a:lstStyle/>
                    <a:p>
                      <a:endParaRPr lang="en-MY" sz="1000" i="1"/>
                    </a:p>
                  </a:txBody>
                  <a:tcPr/>
                </a:tc>
                <a:tc>
                  <a:txBody>
                    <a:bodyPr/>
                    <a:lstStyle/>
                    <a:p>
                      <a:r>
                        <a:rPr lang="en-MY" sz="1000" i="1"/>
                        <a:t>Able to practice doa daily routines</a:t>
                      </a:r>
                    </a:p>
                  </a:txBody>
                  <a:tcPr/>
                </a:tc>
                <a:tc>
                  <a:txBody>
                    <a:bodyPr/>
                    <a:lstStyle/>
                    <a:p>
                      <a:pPr algn="ctr"/>
                      <a:r>
                        <a:rPr lang="en-US" sz="1000" i="1" dirty="0"/>
                        <a:t>/</a:t>
                      </a:r>
                      <a:endParaRPr lang="en-MY" sz="1000" i="1" dirty="0"/>
                    </a:p>
                  </a:txBody>
                  <a:tcPr/>
                </a:tc>
                <a:tc>
                  <a:txBody>
                    <a:bodyPr/>
                    <a:lstStyle/>
                    <a:p>
                      <a:pPr lvl="0" algn="ctr">
                        <a:buNone/>
                      </a:pPr>
                      <a:endParaRPr lang="en-MY" sz="1000" b="0" i="1" u="none" strike="noStrike" noProof="0" dirty="0">
                        <a:latin typeface="Calibri"/>
                        <a:ea typeface="Calibri"/>
                        <a:cs typeface="Calibri"/>
                      </a:endParaRPr>
                    </a:p>
                  </a:txBody>
                  <a:tcPr/>
                </a:tc>
                <a:tc>
                  <a:txBody>
                    <a:bodyPr/>
                    <a:lstStyle/>
                    <a:p>
                      <a:pPr lvl="0" algn="ctr">
                        <a:buNone/>
                      </a:pPr>
                      <a:endParaRPr lang="en-MY" sz="1000" b="0" i="1" u="none" strike="noStrike" baseline="0" noProof="0">
                        <a:solidFill>
                          <a:srgbClr val="000000"/>
                        </a:solidFill>
                        <a:latin typeface="Calibri"/>
                        <a:ea typeface="Calibri"/>
                        <a:cs typeface="Calibri"/>
                      </a:endParaRPr>
                    </a:p>
                  </a:txBody>
                  <a:tcPr/>
                </a:tc>
                <a:extLst>
                  <a:ext uri="{0D108BD9-81ED-4DB2-BD59-A6C34878D82A}">
                    <a16:rowId xmlns:a16="http://schemas.microsoft.com/office/drawing/2014/main" val="3315455158"/>
                  </a:ext>
                </a:extLst>
              </a:tr>
              <a:tr h="190744">
                <a:tc rowSpan="6">
                  <a:txBody>
                    <a:bodyPr/>
                    <a:lstStyle/>
                    <a:p>
                      <a:r>
                        <a:rPr lang="en-MY" sz="1000" i="1"/>
                        <a:t>8) Practical Solat</a:t>
                      </a:r>
                    </a:p>
                  </a:txBody>
                  <a:tcPr/>
                </a:tc>
                <a:tc>
                  <a:txBody>
                    <a:bodyPr/>
                    <a:lstStyle/>
                    <a:p>
                      <a:r>
                        <a:rPr lang="en-US" sz="1000" i="1"/>
                        <a:t>Able to sing the wudhu song while performing the ablution steps</a:t>
                      </a:r>
                      <a:endParaRPr lang="en-MY" sz="1000" i="1"/>
                    </a:p>
                  </a:txBody>
                  <a:tcPr/>
                </a:tc>
                <a:tc>
                  <a:txBody>
                    <a:bodyPr/>
                    <a:lstStyle/>
                    <a:p>
                      <a:pPr algn="ctr"/>
                      <a:endParaRPr lang="en-MY" sz="1000" i="1" dirty="0"/>
                    </a:p>
                  </a:txBody>
                  <a:tcPr/>
                </a:tc>
                <a:tc>
                  <a:txBody>
                    <a:bodyPr/>
                    <a:lstStyle/>
                    <a:p>
                      <a:pPr lvl="0" algn="ctr">
                        <a:buNone/>
                      </a:pPr>
                      <a:r>
                        <a:rPr lang="en-US" sz="1000" b="0" i="0" u="none" strike="noStrike" baseline="0" noProof="0" dirty="0">
                          <a:solidFill>
                            <a:srgbClr val="000000"/>
                          </a:solidFill>
                          <a:latin typeface="Calibri"/>
                          <a:ea typeface="Calibri"/>
                          <a:cs typeface="Calibri"/>
                        </a:rPr>
                        <a:t>/</a:t>
                      </a:r>
                      <a:endParaRPr lang="en-MY" sz="1000" b="0" i="0" u="none" strike="noStrike" baseline="0" noProof="0" dirty="0">
                        <a:solidFill>
                          <a:srgbClr val="000000"/>
                        </a:solidFill>
                        <a:latin typeface="Calibri"/>
                        <a:ea typeface="Calibri"/>
                        <a:cs typeface="Calibri"/>
                      </a:endParaRPr>
                    </a:p>
                  </a:txBody>
                  <a:tcPr/>
                </a:tc>
                <a:tc>
                  <a:txBody>
                    <a:bodyPr/>
                    <a:lstStyle/>
                    <a:p>
                      <a:pPr lvl="0" algn="ctr">
                        <a:buNone/>
                      </a:pPr>
                      <a:endParaRPr lang="en-MY" sz="1000" b="0" i="0" u="none" strike="noStrike" noProof="0">
                        <a:latin typeface="Calibri"/>
                        <a:ea typeface="Calibri"/>
                        <a:cs typeface="Calibri"/>
                      </a:endParaRPr>
                    </a:p>
                  </a:txBody>
                  <a:tcPr/>
                </a:tc>
                <a:extLst>
                  <a:ext uri="{0D108BD9-81ED-4DB2-BD59-A6C34878D82A}">
                    <a16:rowId xmlns:a16="http://schemas.microsoft.com/office/drawing/2014/main" val="929486169"/>
                  </a:ext>
                </a:extLst>
              </a:tr>
              <a:tr h="190744">
                <a:tc vMerge="1">
                  <a:txBody>
                    <a:bodyPr/>
                    <a:lstStyle/>
                    <a:p>
                      <a:endParaRPr lang="en-MY" sz="1000" i="1"/>
                    </a:p>
                  </a:txBody>
                  <a:tcPr/>
                </a:tc>
                <a:tc>
                  <a:txBody>
                    <a:bodyPr/>
                    <a:lstStyle/>
                    <a:p>
                      <a:r>
                        <a:rPr lang="en-MY" sz="1000" i="1"/>
                        <a:t>Able to stand properly facing the qibla (tertib)</a:t>
                      </a:r>
                    </a:p>
                  </a:txBody>
                  <a:tcPr/>
                </a:tc>
                <a:tc>
                  <a:txBody>
                    <a:bodyPr/>
                    <a:lstStyle/>
                    <a:p>
                      <a:pPr algn="ctr"/>
                      <a:r>
                        <a:rPr lang="en-US" sz="1000" i="1" dirty="0"/>
                        <a:t>/</a:t>
                      </a:r>
                      <a:endParaRPr lang="en-MY" sz="1000" i="1" dirty="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4202587124"/>
                  </a:ext>
                </a:extLst>
              </a:tr>
              <a:tr h="190743">
                <a:tc vMerge="1">
                  <a:txBody>
                    <a:bodyPr/>
                    <a:lstStyle/>
                    <a:p>
                      <a:endParaRPr lang="en-MY" sz="1000" i="1"/>
                    </a:p>
                  </a:txBody>
                  <a:tcPr/>
                </a:tc>
                <a:tc>
                  <a:txBody>
                    <a:bodyPr/>
                    <a:lstStyle/>
                    <a:p>
                      <a:r>
                        <a:rPr lang="en-MY" sz="1000" i="1"/>
                        <a:t>Able to follow basic prayer movements (takbir, ruku’, sujud, sitting)</a:t>
                      </a:r>
                    </a:p>
                  </a:txBody>
                  <a:tcPr/>
                </a:tc>
                <a:tc>
                  <a:txBody>
                    <a:bodyPr/>
                    <a:lstStyle/>
                    <a:p>
                      <a:pPr algn="ctr"/>
                      <a:r>
                        <a:rPr lang="en-US" sz="1000" i="1" dirty="0"/>
                        <a:t>/</a:t>
                      </a:r>
                      <a:endParaRPr lang="en-MY" sz="1000" i="1" dirty="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3057724247"/>
                  </a:ext>
                </a:extLst>
              </a:tr>
              <a:tr h="190744">
                <a:tc vMerge="1">
                  <a:txBody>
                    <a:bodyPr/>
                    <a:lstStyle/>
                    <a:p>
                      <a:endParaRPr lang="en-MY" sz="1000" i="1"/>
                    </a:p>
                  </a:txBody>
                  <a:tcPr/>
                </a:tc>
                <a:tc>
                  <a:txBody>
                    <a:bodyPr/>
                    <a:lstStyle/>
                    <a:p>
                      <a:r>
                        <a:rPr lang="en-MY" sz="1000" i="1"/>
                        <a:t>Able to say </a:t>
                      </a:r>
                      <a:r>
                        <a:rPr lang="ar-AE" sz="1100" b="0" i="0" kern="1200">
                          <a:solidFill>
                            <a:schemeClr val="tx1"/>
                          </a:solidFill>
                          <a:effectLst/>
                          <a:latin typeface="+mn-lt"/>
                          <a:ea typeface="+mn-ea"/>
                          <a:cs typeface="+mn-cs"/>
                        </a:rPr>
                        <a:t>اللّٰهُ أَكْبَر</a:t>
                      </a:r>
                      <a:r>
                        <a:rPr lang="en-MY" sz="1100" b="0" i="0" kern="1200">
                          <a:solidFill>
                            <a:schemeClr val="tx1"/>
                          </a:solidFill>
                          <a:effectLst/>
                          <a:latin typeface="+mn-lt"/>
                          <a:ea typeface="+mn-ea"/>
                          <a:cs typeface="+mn-cs"/>
                        </a:rPr>
                        <a:t> </a:t>
                      </a:r>
                      <a:r>
                        <a:rPr lang="en-MY" sz="1000" b="0" i="1" kern="1200">
                          <a:solidFill>
                            <a:schemeClr val="tx1"/>
                          </a:solidFill>
                          <a:effectLst/>
                          <a:latin typeface="+mn-lt"/>
                          <a:ea typeface="+mn-ea"/>
                          <a:cs typeface="+mn-cs"/>
                        </a:rPr>
                        <a:t>during takbir</a:t>
                      </a:r>
                      <a:endParaRPr lang="en-MY" sz="1000" i="1"/>
                    </a:p>
                  </a:txBody>
                  <a:tcPr/>
                </a:tc>
                <a:tc>
                  <a:txBody>
                    <a:bodyPr/>
                    <a:lstStyle/>
                    <a:p>
                      <a:pPr algn="ctr"/>
                      <a:r>
                        <a:rPr lang="en-US" sz="1000" i="1" dirty="0"/>
                        <a:t>/</a:t>
                      </a:r>
                      <a:endParaRPr lang="en-MY" sz="1000" i="1" dirty="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2378851743"/>
                  </a:ext>
                </a:extLst>
              </a:tr>
              <a:tr h="190744">
                <a:tc vMerge="1">
                  <a:txBody>
                    <a:bodyPr/>
                    <a:lstStyle/>
                    <a:p>
                      <a:endParaRPr lang="en-MY" sz="1000" i="1"/>
                    </a:p>
                  </a:txBody>
                  <a:tcPr/>
                </a:tc>
                <a:tc>
                  <a:txBody>
                    <a:bodyPr/>
                    <a:lstStyle/>
                    <a:p>
                      <a:r>
                        <a:rPr lang="en-MY" sz="1000" i="1"/>
                        <a:t>Able to follow the imam/teacher during Practical solat session</a:t>
                      </a:r>
                    </a:p>
                  </a:txBody>
                  <a:tcPr/>
                </a:tc>
                <a:tc>
                  <a:txBody>
                    <a:bodyPr/>
                    <a:lstStyle/>
                    <a:p>
                      <a:pPr algn="ctr"/>
                      <a:r>
                        <a:rPr lang="en-US" sz="1000" i="1" dirty="0"/>
                        <a:t>/</a:t>
                      </a:r>
                      <a:endParaRPr lang="en-MY" sz="1000" i="1" dirty="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4208288247"/>
                  </a:ext>
                </a:extLst>
              </a:tr>
              <a:tr h="190743">
                <a:tc vMerge="1">
                  <a:txBody>
                    <a:bodyPr/>
                    <a:lstStyle/>
                    <a:p>
                      <a:endParaRPr lang="en-MY" sz="1000" i="1"/>
                    </a:p>
                  </a:txBody>
                  <a:tcPr/>
                </a:tc>
                <a:tc>
                  <a:txBody>
                    <a:bodyPr/>
                    <a:lstStyle/>
                    <a:p>
                      <a:r>
                        <a:rPr lang="en-MY" sz="1000" i="1"/>
                        <a:t>Able to perform salam to end the prayer</a:t>
                      </a:r>
                    </a:p>
                  </a:txBody>
                  <a:tcPr/>
                </a:tc>
                <a:tc>
                  <a:txBody>
                    <a:bodyPr/>
                    <a:lstStyle/>
                    <a:p>
                      <a:pPr algn="ctr"/>
                      <a:r>
                        <a:rPr lang="en-US" sz="1000" i="1" dirty="0"/>
                        <a:t>/</a:t>
                      </a:r>
                      <a:endParaRPr lang="en-MY" sz="1000" i="1" dirty="0"/>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tc>
                  <a:txBody>
                    <a:bodyPr/>
                    <a:lstStyle/>
                    <a:p>
                      <a:pPr algn="ctr"/>
                      <a:endParaRPr lang="en-MY" sz="1000" i="1"/>
                    </a:p>
                  </a:txBody>
                  <a:tcPr/>
                </a:tc>
                <a:extLst>
                  <a:ext uri="{0D108BD9-81ED-4DB2-BD59-A6C34878D82A}">
                    <a16:rowId xmlns:a16="http://schemas.microsoft.com/office/drawing/2014/main" val="638239913"/>
                  </a:ext>
                </a:extLst>
              </a:tr>
              <a:tr h="190744">
                <a:tc rowSpan="3">
                  <a:txBody>
                    <a:bodyPr/>
                    <a:lstStyle/>
                    <a:p>
                      <a:r>
                        <a:rPr lang="en-MY" sz="1000" i="1"/>
                        <a:t>9) Hijaiyah Letters / Iqra’</a:t>
                      </a:r>
                    </a:p>
                  </a:txBody>
                  <a:tcPr/>
                </a:tc>
                <a:tc>
                  <a:txBody>
                    <a:bodyPr/>
                    <a:lstStyle/>
                    <a:p>
                      <a:r>
                        <a:rPr lang="en-MY" sz="1000" i="1"/>
                        <a:t>Recognizes all hijaiyah letters</a:t>
                      </a:r>
                    </a:p>
                  </a:txBody>
                  <a:tcPr/>
                </a:tc>
                <a:tc>
                  <a:txBody>
                    <a:bodyPr/>
                    <a:lstStyle/>
                    <a:p>
                      <a:pPr algn="ctr"/>
                      <a:endParaRPr lang="en-MY" sz="1000" i="1" dirty="0"/>
                    </a:p>
                  </a:txBody>
                  <a:tcPr/>
                </a:tc>
                <a:tc>
                  <a:txBody>
                    <a:bodyPr/>
                    <a:lstStyle/>
                    <a:p>
                      <a:pPr lvl="0" algn="ctr">
                        <a:buNone/>
                      </a:pPr>
                      <a:r>
                        <a:rPr lang="en-MY" sz="1000" b="0" i="1" u="none" strike="noStrike" noProof="0" dirty="0">
                          <a:latin typeface="Calibri"/>
                          <a:ea typeface="Calibri"/>
                          <a:cs typeface="Calibri"/>
                        </a:rPr>
                        <a:t>/</a:t>
                      </a:r>
                    </a:p>
                  </a:txBody>
                  <a:tcPr/>
                </a:tc>
                <a:tc>
                  <a:txBody>
                    <a:bodyPr/>
                    <a:lstStyle/>
                    <a:p>
                      <a:pPr lvl="0" algn="ctr">
                        <a:buNone/>
                      </a:pPr>
                      <a:endParaRPr lang="en-MY" sz="1000" b="0" i="0"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526505012"/>
                  </a:ext>
                </a:extLst>
              </a:tr>
              <a:tr h="190744">
                <a:tc vMerge="1">
                  <a:txBody>
                    <a:bodyPr/>
                    <a:lstStyle/>
                    <a:p>
                      <a:endParaRPr lang="en-MY" sz="1000" i="1"/>
                    </a:p>
                  </a:txBody>
                  <a:tcPr/>
                </a:tc>
                <a:tc>
                  <a:txBody>
                    <a:bodyPr/>
                    <a:lstStyle/>
                    <a:p>
                      <a:r>
                        <a:rPr lang="en-MY" sz="1000" i="1"/>
                        <a:t>Able to pronounce hijaiyah letters correctly</a:t>
                      </a:r>
                    </a:p>
                  </a:txBody>
                  <a:tcPr/>
                </a:tc>
                <a:tc>
                  <a:txBody>
                    <a:bodyPr/>
                    <a:lstStyle/>
                    <a:p>
                      <a:pPr algn="ctr"/>
                      <a:endParaRPr lang="en-MY" sz="1000" i="1"/>
                    </a:p>
                  </a:txBody>
                  <a:tcPr/>
                </a:tc>
                <a:tc>
                  <a:txBody>
                    <a:bodyPr/>
                    <a:lstStyle/>
                    <a:p>
                      <a:pPr lvl="0" algn="ctr">
                        <a:buNone/>
                      </a:pPr>
                      <a:r>
                        <a:rPr lang="en-US" sz="1000" b="0" i="0" u="none" strike="noStrike" noProof="0" dirty="0">
                          <a:latin typeface="Calibri"/>
                          <a:ea typeface="Calibri"/>
                          <a:cs typeface="Calibri"/>
                        </a:rPr>
                        <a:t>/</a:t>
                      </a:r>
                      <a:endParaRPr lang="en-MY" sz="1000" b="0" i="0" u="none" strike="noStrike" noProof="0" dirty="0">
                        <a:latin typeface="Calibri"/>
                        <a:ea typeface="Calibri"/>
                        <a:cs typeface="Calibri"/>
                      </a:endParaRPr>
                    </a:p>
                  </a:txBody>
                  <a:tcPr/>
                </a:tc>
                <a:tc>
                  <a:txBody>
                    <a:bodyPr/>
                    <a:lstStyle/>
                    <a:p>
                      <a:pPr lvl="0" algn="ctr">
                        <a:buNone/>
                      </a:pPr>
                      <a:endParaRPr lang="en-MY" sz="1000" b="0" i="1"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4053106274"/>
                  </a:ext>
                </a:extLst>
              </a:tr>
              <a:tr h="127122">
                <a:tc vMerge="1">
                  <a:txBody>
                    <a:bodyPr/>
                    <a:lstStyle/>
                    <a:p>
                      <a:endParaRPr lang="en-MY" sz="1000" i="1"/>
                    </a:p>
                  </a:txBody>
                  <a:tcPr/>
                </a:tc>
                <a:tc>
                  <a:txBody>
                    <a:bodyPr/>
                    <a:lstStyle/>
                    <a:p>
                      <a:r>
                        <a:rPr lang="en-MY" sz="1000" i="1"/>
                        <a:t>Able to read simple hijaiyah combinations</a:t>
                      </a:r>
                    </a:p>
                  </a:txBody>
                  <a:tcPr/>
                </a:tc>
                <a:tc>
                  <a:txBody>
                    <a:bodyPr/>
                    <a:lstStyle/>
                    <a:p>
                      <a:pPr algn="ctr"/>
                      <a:endParaRPr lang="en-MY" sz="1000"/>
                    </a:p>
                  </a:txBody>
                  <a:tcPr/>
                </a:tc>
                <a:tc>
                  <a:txBody>
                    <a:bodyPr/>
                    <a:lstStyle/>
                    <a:p>
                      <a:pPr lvl="0" algn="ctr">
                        <a:buNone/>
                      </a:pPr>
                      <a:endParaRPr lang="en-MY" sz="1000" b="0" i="0" u="none" strike="noStrike" noProof="0" dirty="0">
                        <a:latin typeface="Calibri"/>
                        <a:ea typeface="Calibri"/>
                        <a:cs typeface="Calibri"/>
                      </a:endParaRPr>
                    </a:p>
                  </a:txBody>
                  <a:tcPr/>
                </a:tc>
                <a:tc>
                  <a:txBody>
                    <a:bodyPr/>
                    <a:lstStyle/>
                    <a:p>
                      <a:pPr lvl="0" algn="ctr">
                        <a:buNone/>
                      </a:pPr>
                      <a:r>
                        <a:rPr lang="en-US" sz="1000" b="0" i="1" u="none" strike="noStrike" baseline="0" noProof="0" dirty="0">
                          <a:solidFill>
                            <a:srgbClr val="000000"/>
                          </a:solidFill>
                          <a:latin typeface="Calibri"/>
                          <a:ea typeface="Calibri"/>
                          <a:cs typeface="Calibri"/>
                        </a:rPr>
                        <a:t>/</a:t>
                      </a:r>
                      <a:endParaRPr lang="en-MY" sz="1000" b="0" i="1" u="none" strike="noStrike" baseline="0" noProof="0" dirty="0">
                        <a:solidFill>
                          <a:srgbClr val="000000"/>
                        </a:solidFill>
                        <a:latin typeface="Calibri"/>
                        <a:ea typeface="Calibri"/>
                        <a:cs typeface="Calibri"/>
                      </a:endParaRPr>
                    </a:p>
                  </a:txBody>
                  <a:tcPr/>
                </a:tc>
                <a:extLst>
                  <a:ext uri="{0D108BD9-81ED-4DB2-BD59-A6C34878D82A}">
                    <a16:rowId xmlns:a16="http://schemas.microsoft.com/office/drawing/2014/main" val="693753318"/>
                  </a:ext>
                </a:extLst>
              </a:tr>
              <a:tr h="229088">
                <a:tc rowSpan="8">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MY" sz="1000" i="1"/>
                        <a:t>10) Reading Progress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MY" sz="1000" i="1">
                          <a:solidFill>
                            <a:schemeClr val="bg1"/>
                          </a:solidFill>
                        </a:rPr>
                        <a:t>Book : </a:t>
                      </a:r>
                      <a:r>
                        <a:rPr lang="en-MY" sz="1000" b="1" i="1">
                          <a:solidFill>
                            <a:schemeClr val="bg1"/>
                          </a:solidFill>
                        </a:rPr>
                        <a:t>CIC Bijak Membaca </a:t>
                      </a:r>
                      <a:r>
                        <a:rPr lang="en-MY" sz="1000" b="0" i="1">
                          <a:solidFill>
                            <a:schemeClr val="bg1"/>
                          </a:solidFill>
                        </a:rPr>
                        <a:t>(CIC Pemimpin Muda Pintar Bahasa)</a:t>
                      </a:r>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dirty="0"/>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extLst>
                  <a:ext uri="{0D108BD9-81ED-4DB2-BD59-A6C34878D82A}">
                    <a16:rowId xmlns:a16="http://schemas.microsoft.com/office/drawing/2014/main" val="1466604575"/>
                  </a:ext>
                </a:extLst>
              </a:tr>
              <a:tr h="254244">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MY" sz="1000" i="1"/>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MY" sz="1000" i="1" dirty="0"/>
                        <a:t>Page : 17</a:t>
                      </a:r>
                    </a:p>
                  </a:txBody>
                  <a:tcPr/>
                </a:tc>
                <a:tc>
                  <a:txBody>
                    <a:bodyPr/>
                    <a:lstStyle/>
                    <a:p>
                      <a:pPr algn="ctr"/>
                      <a:endParaRPr lang="en-MY" sz="1000"/>
                    </a:p>
                  </a:txBody>
                  <a:tcPr/>
                </a:tc>
                <a:tc>
                  <a:txBody>
                    <a:bodyPr/>
                    <a:lstStyle/>
                    <a:p>
                      <a:pPr algn="ctr"/>
                      <a:endParaRPr lang="en-MY" sz="1000" dirty="0"/>
                    </a:p>
                  </a:txBody>
                  <a:tcPr/>
                </a:tc>
                <a:tc>
                  <a:txBody>
                    <a:bodyPr/>
                    <a:lstStyle/>
                    <a:p>
                      <a:pPr algn="ctr"/>
                      <a:endParaRPr lang="en-MY" sz="1000"/>
                    </a:p>
                  </a:txBody>
                  <a:tcPr/>
                </a:tc>
                <a:extLst>
                  <a:ext uri="{0D108BD9-81ED-4DB2-BD59-A6C34878D82A}">
                    <a16:rowId xmlns:a16="http://schemas.microsoft.com/office/drawing/2014/main" val="3783722258"/>
                  </a:ext>
                </a:extLst>
              </a:tr>
              <a:tr h="190744">
                <a:tc vMerge="1">
                  <a:txBody>
                    <a:bodyPr/>
                    <a:lstStyle/>
                    <a:p>
                      <a:endParaRPr lang="en-MY" sz="1000" i="1"/>
                    </a:p>
                  </a:txBody>
                  <a:tcPr/>
                </a:tc>
                <a:tc>
                  <a:txBody>
                    <a:bodyPr/>
                    <a:lstStyle/>
                    <a:p>
                      <a:r>
                        <a:rPr lang="en-MY" sz="1000" i="1">
                          <a:solidFill>
                            <a:schemeClr val="bg1"/>
                          </a:solidFill>
                        </a:rPr>
                        <a:t>Book : </a:t>
                      </a:r>
                      <a:r>
                        <a:rPr lang="en-MY" sz="1000" b="1" i="1">
                          <a:solidFill>
                            <a:schemeClr val="bg1"/>
                          </a:solidFill>
                        </a:rPr>
                        <a:t>English Phonic</a:t>
                      </a:r>
                      <a:r>
                        <a:rPr lang="en-MY" sz="1000" i="1">
                          <a:solidFill>
                            <a:schemeClr val="bg1"/>
                          </a:solidFill>
                        </a:rPr>
                        <a:t>s (CIC Young Leaders English Lesson)</a:t>
                      </a:r>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extLst>
                  <a:ext uri="{0D108BD9-81ED-4DB2-BD59-A6C34878D82A}">
                    <a16:rowId xmlns:a16="http://schemas.microsoft.com/office/drawing/2014/main" val="1157583829"/>
                  </a:ext>
                </a:extLst>
              </a:tr>
              <a:tr h="190744">
                <a:tc vMerge="1">
                  <a:txBody>
                    <a:bodyPr/>
                    <a:lstStyle/>
                    <a:p>
                      <a:endParaRPr lang="en-MY" sz="1000" i="1"/>
                    </a:p>
                  </a:txBody>
                  <a:tcPr/>
                </a:tc>
                <a:tc>
                  <a:txBody>
                    <a:bodyPr/>
                    <a:lstStyle/>
                    <a:p>
                      <a:r>
                        <a:rPr lang="en-MY" sz="1000" i="1" dirty="0"/>
                        <a:t>Page : 5</a:t>
                      </a:r>
                    </a:p>
                  </a:txBody>
                  <a:tcPr/>
                </a:tc>
                <a:tc>
                  <a:txBody>
                    <a:bodyPr/>
                    <a:lstStyle/>
                    <a:p>
                      <a:pPr algn="ctr"/>
                      <a:endParaRPr lang="en-MY" sz="1000"/>
                    </a:p>
                  </a:txBody>
                  <a:tcPr/>
                </a:tc>
                <a:tc>
                  <a:txBody>
                    <a:bodyPr/>
                    <a:lstStyle/>
                    <a:p>
                      <a:pPr algn="ctr"/>
                      <a:endParaRPr lang="en-MY" sz="1000" dirty="0"/>
                    </a:p>
                  </a:txBody>
                  <a:tcPr/>
                </a:tc>
                <a:tc>
                  <a:txBody>
                    <a:bodyPr/>
                    <a:lstStyle/>
                    <a:p>
                      <a:pPr algn="ctr"/>
                      <a:endParaRPr lang="en-MY" sz="1000"/>
                    </a:p>
                  </a:txBody>
                  <a:tcPr/>
                </a:tc>
                <a:extLst>
                  <a:ext uri="{0D108BD9-81ED-4DB2-BD59-A6C34878D82A}">
                    <a16:rowId xmlns:a16="http://schemas.microsoft.com/office/drawing/2014/main" val="888249958"/>
                  </a:ext>
                </a:extLst>
              </a:tr>
              <a:tr h="190744">
                <a:tc vMerge="1">
                  <a:txBody>
                    <a:bodyPr/>
                    <a:lstStyle/>
                    <a:p>
                      <a:endParaRPr lang="en-MY" sz="1000" i="1"/>
                    </a:p>
                  </a:txBody>
                  <a:tcPr/>
                </a:tc>
                <a:tc>
                  <a:txBody>
                    <a:bodyPr/>
                    <a:lstStyle/>
                    <a:p>
                      <a:r>
                        <a:rPr lang="en-MY" sz="1000" i="1">
                          <a:solidFill>
                            <a:schemeClr val="bg1"/>
                          </a:solidFill>
                        </a:rPr>
                        <a:t>Book: </a:t>
                      </a:r>
                      <a:r>
                        <a:rPr lang="en-MY" sz="1000" b="1" i="1">
                          <a:solidFill>
                            <a:schemeClr val="bg1"/>
                          </a:solidFill>
                        </a:rPr>
                        <a:t>Iqra’ </a:t>
                      </a:r>
                      <a:r>
                        <a:rPr lang="en-MY" sz="1000" i="1">
                          <a:solidFill>
                            <a:schemeClr val="bg1"/>
                          </a:solidFill>
                        </a:rPr>
                        <a:t>(CIC Pemimpin Muda Pintar Al-Quran)</a:t>
                      </a:r>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extLst>
                  <a:ext uri="{0D108BD9-81ED-4DB2-BD59-A6C34878D82A}">
                    <a16:rowId xmlns:a16="http://schemas.microsoft.com/office/drawing/2014/main" val="3202734641"/>
                  </a:ext>
                </a:extLst>
              </a:tr>
              <a:tr h="190744">
                <a:tc vMerge="1">
                  <a:txBody>
                    <a:bodyPr/>
                    <a:lstStyle/>
                    <a:p>
                      <a:endParaRPr lang="en-MY" sz="1000" i="1"/>
                    </a:p>
                  </a:txBody>
                  <a:tcPr/>
                </a:tc>
                <a:tc>
                  <a:txBody>
                    <a:bodyPr/>
                    <a:lstStyle/>
                    <a:p>
                      <a:r>
                        <a:rPr lang="en-MY" sz="1000" i="1" dirty="0"/>
                        <a:t>Page : 1</a:t>
                      </a:r>
                    </a:p>
                  </a:txBody>
                  <a:tcPr/>
                </a:tc>
                <a:tc>
                  <a:txBody>
                    <a:bodyPr/>
                    <a:lstStyle/>
                    <a:p>
                      <a:pPr algn="ctr"/>
                      <a:endParaRPr lang="en-MY" sz="1000"/>
                    </a:p>
                  </a:txBody>
                  <a:tcPr/>
                </a:tc>
                <a:tc>
                  <a:txBody>
                    <a:bodyPr/>
                    <a:lstStyle/>
                    <a:p>
                      <a:pPr algn="ctr"/>
                      <a:endParaRPr lang="en-MY" sz="1000"/>
                    </a:p>
                  </a:txBody>
                  <a:tcPr/>
                </a:tc>
                <a:tc>
                  <a:txBody>
                    <a:bodyPr/>
                    <a:lstStyle/>
                    <a:p>
                      <a:pPr algn="ctr"/>
                      <a:endParaRPr lang="en-MY" sz="1000" dirty="0"/>
                    </a:p>
                  </a:txBody>
                  <a:tcPr/>
                </a:tc>
                <a:extLst>
                  <a:ext uri="{0D108BD9-81ED-4DB2-BD59-A6C34878D82A}">
                    <a16:rowId xmlns:a16="http://schemas.microsoft.com/office/drawing/2014/main" val="2585998635"/>
                  </a:ext>
                </a:extLst>
              </a:tr>
              <a:tr h="190744">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MY" sz="1000" i="1"/>
                    </a:p>
                  </a:txBody>
                  <a:tcPr/>
                </a:tc>
                <a:tc>
                  <a:txBody>
                    <a:bodyPr/>
                    <a:lstStyle/>
                    <a:p>
                      <a:r>
                        <a:rPr lang="en-MY" sz="1000" i="1">
                          <a:solidFill>
                            <a:schemeClr val="bg1"/>
                          </a:solidFill>
                        </a:rPr>
                        <a:t>Book: </a:t>
                      </a:r>
                      <a:r>
                        <a:rPr lang="en-MY" sz="1000" b="1" i="1">
                          <a:solidFill>
                            <a:schemeClr val="bg1"/>
                          </a:solidFill>
                        </a:rPr>
                        <a:t>ORT </a:t>
                      </a:r>
                      <a:r>
                        <a:rPr lang="en-MY" sz="1000" i="1">
                          <a:solidFill>
                            <a:schemeClr val="bg1"/>
                          </a:solidFill>
                        </a:rPr>
                        <a:t>(Oxford Reading Tree)</a:t>
                      </a:r>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a:p>
                  </a:txBody>
                  <a:tcPr>
                    <a:solidFill>
                      <a:schemeClr val="tx1">
                        <a:lumMod val="75000"/>
                        <a:lumOff val="25000"/>
                      </a:schemeClr>
                    </a:solidFill>
                  </a:tcPr>
                </a:tc>
                <a:tc>
                  <a:txBody>
                    <a:bodyPr/>
                    <a:lstStyle/>
                    <a:p>
                      <a:pPr algn="ctr"/>
                      <a:endParaRPr lang="en-MY" sz="1000" dirty="0"/>
                    </a:p>
                  </a:txBody>
                  <a:tcPr>
                    <a:solidFill>
                      <a:schemeClr val="tx1">
                        <a:lumMod val="75000"/>
                        <a:lumOff val="25000"/>
                      </a:schemeClr>
                    </a:solidFill>
                  </a:tcPr>
                </a:tc>
                <a:extLst>
                  <a:ext uri="{0D108BD9-81ED-4DB2-BD59-A6C34878D82A}">
                    <a16:rowId xmlns:a16="http://schemas.microsoft.com/office/drawing/2014/main" val="419854319"/>
                  </a:ext>
                </a:extLst>
              </a:tr>
              <a:tr h="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MY" sz="1000" i="1"/>
                    </a:p>
                  </a:txBody>
                  <a:tcPr/>
                </a:tc>
                <a:tc>
                  <a:txBody>
                    <a:bodyPr/>
                    <a:lstStyle/>
                    <a:p>
                      <a:r>
                        <a:rPr lang="en-MY" sz="1000" i="1" dirty="0"/>
                        <a:t>Level : ( 1 )         Book Title (current</a:t>
                      </a:r>
                      <a:r>
                        <a:rPr lang="en-MY" sz="1000" i="1" baseline="0" dirty="0"/>
                        <a:t> </a:t>
                      </a:r>
                      <a:r>
                        <a:rPr lang="en-MY" sz="1000" i="1" dirty="0"/>
                        <a:t>reading) : Six in bed</a:t>
                      </a:r>
                    </a:p>
                  </a:txBody>
                  <a:tcPr/>
                </a:tc>
                <a:tc>
                  <a:txBody>
                    <a:bodyPr/>
                    <a:lstStyle/>
                    <a:p>
                      <a:pPr algn="ctr"/>
                      <a:endParaRPr lang="en-MY" sz="1000"/>
                    </a:p>
                  </a:txBody>
                  <a:tcPr/>
                </a:tc>
                <a:tc>
                  <a:txBody>
                    <a:bodyPr/>
                    <a:lstStyle/>
                    <a:p>
                      <a:pPr algn="ctr"/>
                      <a:endParaRPr lang="en-MY" sz="1000"/>
                    </a:p>
                  </a:txBody>
                  <a:tcPr/>
                </a:tc>
                <a:tc>
                  <a:txBody>
                    <a:bodyPr/>
                    <a:lstStyle/>
                    <a:p>
                      <a:pPr algn="ctr"/>
                      <a:endParaRPr lang="en-MY" sz="1000" dirty="0"/>
                    </a:p>
                  </a:txBody>
                  <a:tcPr/>
                </a:tc>
                <a:extLst>
                  <a:ext uri="{0D108BD9-81ED-4DB2-BD59-A6C34878D82A}">
                    <a16:rowId xmlns:a16="http://schemas.microsoft.com/office/drawing/2014/main" val="2262341961"/>
                  </a:ext>
                </a:extLst>
              </a:tr>
            </a:tbl>
          </a:graphicData>
        </a:graphic>
      </p:graphicFrame>
      <p:grpSp>
        <p:nvGrpSpPr>
          <p:cNvPr id="15" name="Group 14">
            <a:extLst>
              <a:ext uri="{FF2B5EF4-FFF2-40B4-BE49-F238E27FC236}">
                <a16:creationId xmlns:a16="http://schemas.microsoft.com/office/drawing/2014/main" id="{E5D99C52-FE64-261A-9427-F6C220323AA6}"/>
              </a:ext>
            </a:extLst>
          </p:cNvPr>
          <p:cNvGrpSpPr/>
          <p:nvPr/>
        </p:nvGrpSpPr>
        <p:grpSpPr>
          <a:xfrm>
            <a:off x="0" y="9319260"/>
            <a:ext cx="6858000" cy="586740"/>
            <a:chOff x="0" y="9319260"/>
            <a:chExt cx="6858000" cy="586740"/>
          </a:xfrm>
        </p:grpSpPr>
        <p:pic>
          <p:nvPicPr>
            <p:cNvPr id="36" name="Picture 35">
              <a:extLst>
                <a:ext uri="{FF2B5EF4-FFF2-40B4-BE49-F238E27FC236}">
                  <a16:creationId xmlns:a16="http://schemas.microsoft.com/office/drawing/2014/main" id="{DD57821A-B4BD-DECF-34A0-67D25CE170AC}"/>
                </a:ext>
              </a:extLst>
            </p:cNvPr>
            <p:cNvPicPr>
              <a:picLocks noChangeAspect="1"/>
            </p:cNvPicPr>
            <p:nvPr/>
          </p:nvPicPr>
          <p:blipFill rotWithShape="1">
            <a:blip r:embed="rId3">
              <a:extLst>
                <a:ext uri="{28A0092B-C50C-407E-A947-70E740481C1C}">
                  <a14:useLocalDpi xmlns:a14="http://schemas.microsoft.com/office/drawing/2010/main" val="0"/>
                </a:ext>
              </a:extLst>
            </a:blip>
            <a:srcRect t="45606"/>
            <a:stretch/>
          </p:blipFill>
          <p:spPr bwMode="auto">
            <a:xfrm>
              <a:off x="0" y="9319260"/>
              <a:ext cx="6858000" cy="586740"/>
            </a:xfrm>
            <a:prstGeom prst="rect">
              <a:avLst/>
            </a:prstGeom>
            <a:noFill/>
            <a:ln>
              <a:noFill/>
            </a:ln>
          </p:spPr>
        </p:pic>
        <p:sp>
          <p:nvSpPr>
            <p:cNvPr id="2" name="TextBox 1">
              <a:extLst>
                <a:ext uri="{FF2B5EF4-FFF2-40B4-BE49-F238E27FC236}">
                  <a16:creationId xmlns:a16="http://schemas.microsoft.com/office/drawing/2014/main" id="{5F82B705-1375-9727-73E6-4700398237FC}"/>
                </a:ext>
              </a:extLst>
            </p:cNvPr>
            <p:cNvSpPr txBox="1"/>
            <p:nvPr/>
          </p:nvSpPr>
          <p:spPr>
            <a:xfrm>
              <a:off x="1070428" y="9319260"/>
              <a:ext cx="4717143" cy="261610"/>
            </a:xfrm>
            <a:prstGeom prst="rect">
              <a:avLst/>
            </a:prstGeom>
            <a:noFill/>
          </p:spPr>
          <p:txBody>
            <a:bodyPr wrap="square" rtlCol="0">
              <a:spAutoFit/>
            </a:bodyPr>
            <a:lstStyle/>
            <a:p>
              <a:r>
                <a:rPr lang="en-MY" sz="1100" b="1"/>
                <a:t>CIC HEADQUARTERS : NO 1B, JALAN P15H, PRESINT 15, 62050, PUTRAJAYA</a:t>
              </a:r>
            </a:p>
          </p:txBody>
        </p:sp>
        <p:pic>
          <p:nvPicPr>
            <p:cNvPr id="3" name="Picture 2">
              <a:extLst>
                <a:ext uri="{FF2B5EF4-FFF2-40B4-BE49-F238E27FC236}">
                  <a16:creationId xmlns:a16="http://schemas.microsoft.com/office/drawing/2014/main" id="{596331D6-B469-E49A-4647-55176554B5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7451" y="9643952"/>
              <a:ext cx="149225" cy="149225"/>
            </a:xfrm>
            <a:prstGeom prst="rect">
              <a:avLst/>
            </a:prstGeom>
            <a:noFill/>
            <a:ln>
              <a:noFill/>
            </a:ln>
          </p:spPr>
        </p:pic>
        <p:pic>
          <p:nvPicPr>
            <p:cNvPr id="6" name="Picture 5">
              <a:extLst>
                <a:ext uri="{FF2B5EF4-FFF2-40B4-BE49-F238E27FC236}">
                  <a16:creationId xmlns:a16="http://schemas.microsoft.com/office/drawing/2014/main" id="{55B9BA4D-1539-F676-C930-ED9DE8E4975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3930" y="9643952"/>
              <a:ext cx="149225" cy="149225"/>
            </a:xfrm>
            <a:prstGeom prst="rect">
              <a:avLst/>
            </a:prstGeom>
            <a:noFill/>
            <a:ln>
              <a:noFill/>
            </a:ln>
          </p:spPr>
        </p:pic>
        <p:pic>
          <p:nvPicPr>
            <p:cNvPr id="7" name="Picture 6">
              <a:extLst>
                <a:ext uri="{FF2B5EF4-FFF2-40B4-BE49-F238E27FC236}">
                  <a16:creationId xmlns:a16="http://schemas.microsoft.com/office/drawing/2014/main" id="{AD2AADD1-5849-C742-6849-D0210B3530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95588" y="9647243"/>
              <a:ext cx="149225" cy="149225"/>
            </a:xfrm>
            <a:prstGeom prst="rect">
              <a:avLst/>
            </a:prstGeom>
            <a:noFill/>
            <a:ln>
              <a:noFill/>
            </a:ln>
          </p:spPr>
        </p:pic>
        <p:sp>
          <p:nvSpPr>
            <p:cNvPr id="12" name="TextBox 11">
              <a:extLst>
                <a:ext uri="{FF2B5EF4-FFF2-40B4-BE49-F238E27FC236}">
                  <a16:creationId xmlns:a16="http://schemas.microsoft.com/office/drawing/2014/main" id="{CE922C7B-57F5-BA3D-BBC6-682D38D82923}"/>
                </a:ext>
              </a:extLst>
            </p:cNvPr>
            <p:cNvSpPr txBox="1"/>
            <p:nvPr/>
          </p:nvSpPr>
          <p:spPr>
            <a:xfrm>
              <a:off x="573452" y="9588234"/>
              <a:ext cx="925739" cy="261610"/>
            </a:xfrm>
            <a:prstGeom prst="rect">
              <a:avLst/>
            </a:prstGeom>
            <a:noFill/>
          </p:spPr>
          <p:txBody>
            <a:bodyPr wrap="square" rtlCol="0">
              <a:spAutoFit/>
            </a:bodyPr>
            <a:lstStyle/>
            <a:p>
              <a:r>
                <a:rPr lang="en-MY" sz="1050" b="1">
                  <a:solidFill>
                    <a:schemeClr val="bg1"/>
                  </a:solidFill>
                </a:rPr>
                <a:t>03-86876999</a:t>
              </a:r>
            </a:p>
          </p:txBody>
        </p:sp>
        <p:sp>
          <p:nvSpPr>
            <p:cNvPr id="13" name="TextBox 12">
              <a:extLst>
                <a:ext uri="{FF2B5EF4-FFF2-40B4-BE49-F238E27FC236}">
                  <a16:creationId xmlns:a16="http://schemas.microsoft.com/office/drawing/2014/main" id="{AE1AFDD9-95BD-6F2E-E705-9C2A6BB64218}"/>
                </a:ext>
              </a:extLst>
            </p:cNvPr>
            <p:cNvSpPr txBox="1"/>
            <p:nvPr/>
          </p:nvSpPr>
          <p:spPr>
            <a:xfrm>
              <a:off x="2803211" y="9593826"/>
              <a:ext cx="1518924" cy="253916"/>
            </a:xfrm>
            <a:prstGeom prst="rect">
              <a:avLst/>
            </a:prstGeom>
            <a:noFill/>
          </p:spPr>
          <p:txBody>
            <a:bodyPr wrap="square" rtlCol="0">
              <a:spAutoFit/>
            </a:bodyPr>
            <a:lstStyle/>
            <a:p>
              <a:r>
                <a:rPr lang="en-MY" sz="1050" b="1">
                  <a:solidFill>
                    <a:schemeClr val="bg1"/>
                  </a:solidFill>
                </a:rPr>
                <a:t>academic@cic.edu.my</a:t>
              </a:r>
            </a:p>
          </p:txBody>
        </p:sp>
        <p:sp>
          <p:nvSpPr>
            <p:cNvPr id="14" name="TextBox 13">
              <a:extLst>
                <a:ext uri="{FF2B5EF4-FFF2-40B4-BE49-F238E27FC236}">
                  <a16:creationId xmlns:a16="http://schemas.microsoft.com/office/drawing/2014/main" id="{551F6C19-561A-086B-D989-3B4720DF7563}"/>
                </a:ext>
              </a:extLst>
            </p:cNvPr>
            <p:cNvSpPr txBox="1"/>
            <p:nvPr/>
          </p:nvSpPr>
          <p:spPr>
            <a:xfrm>
              <a:off x="5231624" y="9591606"/>
              <a:ext cx="1518924" cy="253916"/>
            </a:xfrm>
            <a:prstGeom prst="rect">
              <a:avLst/>
            </a:prstGeom>
            <a:noFill/>
          </p:spPr>
          <p:txBody>
            <a:bodyPr wrap="square" rtlCol="0">
              <a:spAutoFit/>
            </a:bodyPr>
            <a:lstStyle/>
            <a:p>
              <a:r>
                <a:rPr lang="en-MY" sz="1050" b="1">
                  <a:solidFill>
                    <a:schemeClr val="bg1"/>
                  </a:solidFill>
                </a:rPr>
                <a:t>www.cic.edu.my</a:t>
              </a:r>
            </a:p>
          </p:txBody>
        </p:sp>
      </p:grpSp>
      <p:sp>
        <p:nvSpPr>
          <p:cNvPr id="16" name="TextBox 15">
            <a:extLst>
              <a:ext uri="{FF2B5EF4-FFF2-40B4-BE49-F238E27FC236}">
                <a16:creationId xmlns:a16="http://schemas.microsoft.com/office/drawing/2014/main" id="{3016688F-7617-D0D4-8785-030B22783211}"/>
              </a:ext>
            </a:extLst>
          </p:cNvPr>
          <p:cNvSpPr txBox="1"/>
          <p:nvPr/>
        </p:nvSpPr>
        <p:spPr>
          <a:xfrm>
            <a:off x="0" y="374057"/>
            <a:ext cx="4260932" cy="184666"/>
          </a:xfrm>
          <a:prstGeom prst="rect">
            <a:avLst/>
          </a:prstGeom>
          <a:noFill/>
        </p:spPr>
        <p:txBody>
          <a:bodyPr wrap="square" rtlCol="0">
            <a:spAutoFit/>
          </a:bodyPr>
          <a:lstStyle/>
          <a:p>
            <a:r>
              <a:rPr lang="en-MY" sz="600" b="1" i="1">
                <a:solidFill>
                  <a:schemeClr val="bg1">
                    <a:lumMod val="50000"/>
                  </a:schemeClr>
                </a:solidFill>
              </a:rPr>
              <a:t>6 YEARS-OLD 1</a:t>
            </a:r>
            <a:r>
              <a:rPr lang="en-MY" sz="600" b="1" i="1" baseline="30000">
                <a:solidFill>
                  <a:schemeClr val="bg1">
                    <a:lumMod val="50000"/>
                  </a:schemeClr>
                </a:solidFill>
              </a:rPr>
              <a:t>ST</a:t>
            </a:r>
            <a:r>
              <a:rPr lang="en-MY" sz="600" b="1" i="1">
                <a:solidFill>
                  <a:schemeClr val="bg1">
                    <a:lumMod val="50000"/>
                  </a:schemeClr>
                </a:solidFill>
              </a:rPr>
              <a:t> QUARTER REPORT 2026</a:t>
            </a:r>
          </a:p>
        </p:txBody>
      </p:sp>
      <p:sp>
        <p:nvSpPr>
          <p:cNvPr id="11" name="Rectangle 10">
            <a:extLst>
              <a:ext uri="{FF2B5EF4-FFF2-40B4-BE49-F238E27FC236}">
                <a16:creationId xmlns:a16="http://schemas.microsoft.com/office/drawing/2014/main" id="{2D275E7D-5587-834D-AD56-0F358501675D}"/>
              </a:ext>
            </a:extLst>
          </p:cNvPr>
          <p:cNvSpPr/>
          <p:nvPr/>
        </p:nvSpPr>
        <p:spPr>
          <a:xfrm>
            <a:off x="50424" y="6417914"/>
            <a:ext cx="1228221" cy="246221"/>
          </a:xfrm>
          <a:prstGeom prst="rect">
            <a:avLst/>
          </a:prstGeom>
          <a:noFill/>
        </p:spPr>
        <p:txBody>
          <a:bodyPr wrap="none" lIns="91440" tIns="45720" rIns="91440" bIns="45720">
            <a:spAutoFit/>
          </a:bodyPr>
          <a:lstStyle/>
          <a:p>
            <a:pPr algn="ctr"/>
            <a:r>
              <a:rPr lang="en-US" sz="1000" b="0" i="1" cap="none" spc="0">
                <a:ln w="0"/>
                <a:solidFill>
                  <a:schemeClr val="tx1"/>
                </a:solidFill>
                <a:effectLst>
                  <a:outerShdw blurRad="38100" dist="19050" dir="2700000" algn="tl" rotWithShape="0">
                    <a:schemeClr val="dk1">
                      <a:alpha val="40000"/>
                    </a:schemeClr>
                  </a:outerShdw>
                </a:effectLst>
              </a:rPr>
              <a:t>Teachers comment :</a:t>
            </a:r>
          </a:p>
        </p:txBody>
      </p:sp>
      <p:sp>
        <p:nvSpPr>
          <p:cNvPr id="17" name="Rectangle 16">
            <a:extLst>
              <a:ext uri="{FF2B5EF4-FFF2-40B4-BE49-F238E27FC236}">
                <a16:creationId xmlns:a16="http://schemas.microsoft.com/office/drawing/2014/main" id="{8C35F8AD-C22B-8435-52ED-0B5A3C197F04}"/>
              </a:ext>
            </a:extLst>
          </p:cNvPr>
          <p:cNvSpPr/>
          <p:nvPr/>
        </p:nvSpPr>
        <p:spPr>
          <a:xfrm>
            <a:off x="0" y="6624083"/>
            <a:ext cx="6858000" cy="117489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r>
              <a:rPr lang="en-GB" i="1" dirty="0"/>
              <a:t>Aafiyah is an enthusiastic learner who seems to enjoy school. She shows enthusiasm for classroom activities. She transitions easily between classroom activities without distraction. She treats school property and the belongings of others with care and respect.</a:t>
            </a:r>
            <a:endParaRPr lang="en-MY" dirty="0"/>
          </a:p>
          <a:p>
            <a:endParaRPr lang="en-MY" dirty="0"/>
          </a:p>
          <a:p>
            <a:endParaRPr lang="en-MY" sz="1000" dirty="0">
              <a:ea typeface="+mn-lt"/>
              <a:cs typeface="+mn-lt"/>
            </a:endParaRPr>
          </a:p>
        </p:txBody>
      </p:sp>
      <p:grpSp>
        <p:nvGrpSpPr>
          <p:cNvPr id="22" name="Group 21">
            <a:extLst>
              <a:ext uri="{FF2B5EF4-FFF2-40B4-BE49-F238E27FC236}">
                <a16:creationId xmlns:a16="http://schemas.microsoft.com/office/drawing/2014/main" id="{74F22D48-3542-8E72-AFC1-89A137003DFF}"/>
              </a:ext>
            </a:extLst>
          </p:cNvPr>
          <p:cNvGrpSpPr/>
          <p:nvPr/>
        </p:nvGrpSpPr>
        <p:grpSpPr>
          <a:xfrm>
            <a:off x="50424" y="7890501"/>
            <a:ext cx="1812851" cy="1015663"/>
            <a:chOff x="50424" y="7890501"/>
            <a:chExt cx="1812851" cy="1015663"/>
          </a:xfrm>
        </p:grpSpPr>
        <p:sp>
          <p:nvSpPr>
            <p:cNvPr id="18" name="TextBox 17">
              <a:extLst>
                <a:ext uri="{FF2B5EF4-FFF2-40B4-BE49-F238E27FC236}">
                  <a16:creationId xmlns:a16="http://schemas.microsoft.com/office/drawing/2014/main" id="{6C21D047-51F3-64ED-4D9D-19CE86FB02AC}"/>
                </a:ext>
              </a:extLst>
            </p:cNvPr>
            <p:cNvSpPr txBox="1"/>
            <p:nvPr/>
          </p:nvSpPr>
          <p:spPr>
            <a:xfrm>
              <a:off x="50424" y="7890501"/>
              <a:ext cx="1812851" cy="1015663"/>
            </a:xfrm>
            <a:prstGeom prst="rect">
              <a:avLst/>
            </a:prstGeom>
            <a:noFill/>
          </p:spPr>
          <p:txBody>
            <a:bodyPr wrap="square" lIns="91440" tIns="45720" rIns="91440" bIns="45720" rtlCol="0" anchor="t">
              <a:spAutoFit/>
            </a:bodyPr>
            <a:lstStyle/>
            <a:p>
              <a:r>
                <a:rPr lang="en-MY" sz="1000" i="1" dirty="0"/>
                <a:t>Prepared by</a:t>
              </a:r>
              <a:br>
                <a:rPr lang="en-MY" sz="1000" i="1" dirty="0"/>
              </a:br>
              <a:endParaRPr lang="en-MY" sz="1000" i="1" dirty="0"/>
            </a:p>
            <a:p>
              <a:endParaRPr lang="en-MY" sz="1000" i="1" dirty="0"/>
            </a:p>
            <a:p>
              <a:endParaRPr lang="en-MY" sz="1000" i="1" dirty="0"/>
            </a:p>
            <a:p>
              <a:r>
                <a:rPr lang="en-MY" sz="1000" i="1" dirty="0"/>
                <a:t>Teacher : Nur Khalilah</a:t>
              </a:r>
              <a:br>
                <a:rPr lang="en-MY" sz="1000" i="1" dirty="0"/>
              </a:br>
              <a:r>
                <a:rPr lang="en-MY" sz="1000" i="1" dirty="0"/>
                <a:t>Date : 7 April 2026</a:t>
              </a:r>
              <a:endParaRPr lang="en-MY" sz="1000" i="1" dirty="0">
                <a:ea typeface="Calibri"/>
                <a:cs typeface="Calibri"/>
              </a:endParaRPr>
            </a:p>
          </p:txBody>
        </p:sp>
        <p:cxnSp>
          <p:nvCxnSpPr>
            <p:cNvPr id="20" name="Straight Connector 19">
              <a:extLst>
                <a:ext uri="{FF2B5EF4-FFF2-40B4-BE49-F238E27FC236}">
                  <a16:creationId xmlns:a16="http://schemas.microsoft.com/office/drawing/2014/main" id="{F3A2C226-C419-C273-D559-DDF5B50DFF2E}"/>
                </a:ext>
              </a:extLst>
            </p:cNvPr>
            <p:cNvCxnSpPr/>
            <p:nvPr/>
          </p:nvCxnSpPr>
          <p:spPr>
            <a:xfrm>
              <a:off x="215698" y="8463361"/>
              <a:ext cx="887465" cy="0"/>
            </a:xfrm>
            <a:prstGeom prst="line">
              <a:avLst/>
            </a:prstGeom>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2FF64CF2-5401-AAB2-2F11-C92E7A8FCAD1}"/>
              </a:ext>
            </a:extLst>
          </p:cNvPr>
          <p:cNvGrpSpPr/>
          <p:nvPr/>
        </p:nvGrpSpPr>
        <p:grpSpPr>
          <a:xfrm>
            <a:off x="2448081" y="7890500"/>
            <a:ext cx="1812851" cy="1015663"/>
            <a:chOff x="50424" y="7890501"/>
            <a:chExt cx="1812851" cy="1015663"/>
          </a:xfrm>
        </p:grpSpPr>
        <p:sp>
          <p:nvSpPr>
            <p:cNvPr id="24" name="TextBox 23">
              <a:extLst>
                <a:ext uri="{FF2B5EF4-FFF2-40B4-BE49-F238E27FC236}">
                  <a16:creationId xmlns:a16="http://schemas.microsoft.com/office/drawing/2014/main" id="{2A4342AF-D55C-542B-F35C-EAF694370E5B}"/>
                </a:ext>
              </a:extLst>
            </p:cNvPr>
            <p:cNvSpPr txBox="1"/>
            <p:nvPr/>
          </p:nvSpPr>
          <p:spPr>
            <a:xfrm>
              <a:off x="50424" y="7890501"/>
              <a:ext cx="1812851" cy="1015663"/>
            </a:xfrm>
            <a:prstGeom prst="rect">
              <a:avLst/>
            </a:prstGeom>
            <a:noFill/>
          </p:spPr>
          <p:txBody>
            <a:bodyPr wrap="square" rtlCol="0">
              <a:spAutoFit/>
            </a:bodyPr>
            <a:lstStyle/>
            <a:p>
              <a:r>
                <a:rPr lang="en-MY" sz="1000" i="1" dirty="0"/>
                <a:t>Checked by</a:t>
              </a:r>
              <a:br>
                <a:rPr lang="en-MY" sz="1000" i="1" dirty="0"/>
              </a:br>
              <a:endParaRPr lang="en-MY" sz="1000" i="1" dirty="0"/>
            </a:p>
            <a:p>
              <a:endParaRPr lang="en-MY" sz="1000" i="1" dirty="0"/>
            </a:p>
            <a:p>
              <a:endParaRPr lang="en-MY" sz="1000" i="1" dirty="0"/>
            </a:p>
            <a:p>
              <a:r>
                <a:rPr lang="en-MY" sz="1000" i="1" dirty="0"/>
                <a:t>Head Of Centre: </a:t>
              </a:r>
              <a:r>
                <a:rPr lang="en-MY" sz="1000" i="1"/>
                <a:t>Nur Khalilah</a:t>
              </a:r>
              <a:br>
                <a:rPr lang="en-MY" sz="1000" i="1"/>
              </a:br>
              <a:r>
                <a:rPr lang="en-MY" sz="1000" i="1"/>
                <a:t>Date : 7 April 2026</a:t>
              </a:r>
            </a:p>
          </p:txBody>
        </p:sp>
        <p:cxnSp>
          <p:nvCxnSpPr>
            <p:cNvPr id="25" name="Straight Connector 24">
              <a:extLst>
                <a:ext uri="{FF2B5EF4-FFF2-40B4-BE49-F238E27FC236}">
                  <a16:creationId xmlns:a16="http://schemas.microsoft.com/office/drawing/2014/main" id="{472E68B8-1B3F-28DD-E441-B64CFE292637}"/>
                </a:ext>
              </a:extLst>
            </p:cNvPr>
            <p:cNvCxnSpPr/>
            <p:nvPr/>
          </p:nvCxnSpPr>
          <p:spPr>
            <a:xfrm>
              <a:off x="135488" y="8463361"/>
              <a:ext cx="887465" cy="0"/>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4442745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97</TotalTime>
  <Words>631</Words>
  <Application>Microsoft Office PowerPoint</Application>
  <PresentationFormat>A4 Paper (210x297 mm)</PresentationFormat>
  <Paragraphs>138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Sofi</dc:creator>
  <cp:lastModifiedBy>CIC Glomac</cp:lastModifiedBy>
  <cp:revision>4</cp:revision>
  <cp:lastPrinted>2026-04-11T00:44:22Z</cp:lastPrinted>
  <dcterms:created xsi:type="dcterms:W3CDTF">2026-03-17T02:31:09Z</dcterms:created>
  <dcterms:modified xsi:type="dcterms:W3CDTF">2026-06-26T00:44:39Z</dcterms:modified>
</cp:coreProperties>
</file>